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1" r:id="rId4"/>
    <p:sldId id="262" r:id="rId5"/>
    <p:sldId id="263" r:id="rId6"/>
    <p:sldId id="259" r:id="rId7"/>
    <p:sldId id="260" r:id="rId8"/>
    <p:sldId id="264" r:id="rId9"/>
    <p:sldId id="265" r:id="rId10"/>
    <p:sldId id="267" r:id="rId11"/>
    <p:sldId id="266" r:id="rId12"/>
    <p:sldId id="268" r:id="rId13"/>
    <p:sldId id="269" r:id="rId14"/>
    <p:sldId id="275" r:id="rId15"/>
    <p:sldId id="276" r:id="rId16"/>
    <p:sldId id="270"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y Locke" initials="HL" lastIdx="1" clrIdx="0">
    <p:extLst>
      <p:ext uri="{19B8F6BF-5375-455C-9EA6-DF929625EA0E}">
        <p15:presenceInfo xmlns:p15="http://schemas.microsoft.com/office/powerpoint/2012/main" userId="819b4a47530b6e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20"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60" y="2166366"/>
            <a:ext cx="11471565" cy="1739347"/>
          </a:xfrm>
        </p:spPr>
        <p:txBody>
          <a:bodyPr tIns="45720" bIns="45720" anchor="ctr">
            <a:normAutofit/>
          </a:bodyPr>
          <a:lstStyle>
            <a:lvl1pPr algn="ctr">
              <a:lnSpc>
                <a:spcPct val="80000"/>
              </a:lnSpc>
              <a:defRPr sz="6000" spc="151"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2"/>
            <a:ext cx="9144000" cy="1309255"/>
          </a:xfrm>
        </p:spPr>
        <p:txBody>
          <a:bodyPr>
            <a:normAutofit/>
          </a:bodyPr>
          <a:lstStyle>
            <a:lvl1pPr marL="0" indent="0" algn="ctr">
              <a:buNone/>
              <a:defRPr sz="2000"/>
            </a:lvl1pPr>
            <a:lvl2pPr marL="457189" indent="0" algn="ctr">
              <a:buNone/>
              <a:defRPr sz="2000"/>
            </a:lvl2pPr>
            <a:lvl3pPr marL="914377" indent="0" algn="ctr">
              <a:buNone/>
              <a:defRPr sz="20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860520-5F41-4320-83BF-3D43267D33B8}"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382A6-0BDF-4CB6-A92E-498502EA456C}" type="slidenum">
              <a:rPr lang="en-US" smtClean="0"/>
              <a:t>‹#›</a:t>
            </a:fld>
            <a:endParaRPr lang="en-US"/>
          </a:p>
        </p:txBody>
      </p:sp>
    </p:spTree>
    <p:extLst>
      <p:ext uri="{BB962C8B-B14F-4D97-AF65-F5344CB8AC3E}">
        <p14:creationId xmlns:p14="http://schemas.microsoft.com/office/powerpoint/2010/main" val="3810420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860520-5F41-4320-83BF-3D43267D33B8}"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382A6-0BDF-4CB6-A92E-498502EA456C}" type="slidenum">
              <a:rPr lang="en-US" smtClean="0"/>
              <a:t>‹#›</a:t>
            </a:fld>
            <a:endParaRPr lang="en-US"/>
          </a:p>
        </p:txBody>
      </p:sp>
    </p:spTree>
    <p:extLst>
      <p:ext uri="{BB962C8B-B14F-4D97-AF65-F5344CB8AC3E}">
        <p14:creationId xmlns:p14="http://schemas.microsoft.com/office/powerpoint/2010/main" val="24320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5"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1" y="6422856"/>
            <a:ext cx="2743196" cy="365125"/>
          </a:xfrm>
        </p:spPr>
        <p:txBody>
          <a:bodyPr/>
          <a:lstStyle/>
          <a:p>
            <a:fld id="{D5860520-5F41-4320-83BF-3D43267D33B8}" type="datetimeFigureOut">
              <a:rPr lang="en-US" smtClean="0"/>
              <a:t>2/15/2019</a:t>
            </a:fld>
            <a:endParaRPr lang="en-US"/>
          </a:p>
        </p:txBody>
      </p:sp>
      <p:sp>
        <p:nvSpPr>
          <p:cNvPr id="5" name="Footer Placeholder 4"/>
          <p:cNvSpPr>
            <a:spLocks noGrp="1"/>
          </p:cNvSpPr>
          <p:nvPr>
            <p:ph type="ftr" sz="quarter" idx="11"/>
          </p:nvPr>
        </p:nvSpPr>
        <p:spPr>
          <a:xfrm>
            <a:off x="3776136" y="6422856"/>
            <a:ext cx="4279669" cy="365125"/>
          </a:xfrm>
        </p:spPr>
        <p:txBody>
          <a:bodyPr/>
          <a:lstStyle/>
          <a:p>
            <a:endParaRPr lang="en-US"/>
          </a:p>
        </p:txBody>
      </p:sp>
      <p:sp>
        <p:nvSpPr>
          <p:cNvPr id="6" name="Slide Number Placeholder 5"/>
          <p:cNvSpPr>
            <a:spLocks noGrp="1"/>
          </p:cNvSpPr>
          <p:nvPr>
            <p:ph type="sldNum" sz="quarter" idx="12"/>
          </p:nvPr>
        </p:nvSpPr>
        <p:spPr>
          <a:xfrm>
            <a:off x="8073050" y="6422856"/>
            <a:ext cx="879759" cy="365125"/>
          </a:xfrm>
        </p:spPr>
        <p:txBody>
          <a:bodyPr/>
          <a:lstStyle/>
          <a:p>
            <a:fld id="{BC6382A6-0BDF-4CB6-A92E-498502EA456C}" type="slidenum">
              <a:rPr lang="en-US" smtClean="0"/>
              <a:t>‹#›</a:t>
            </a:fld>
            <a:endParaRPr lang="en-US"/>
          </a:p>
        </p:txBody>
      </p:sp>
    </p:spTree>
    <p:extLst>
      <p:ext uri="{BB962C8B-B14F-4D97-AF65-F5344CB8AC3E}">
        <p14:creationId xmlns:p14="http://schemas.microsoft.com/office/powerpoint/2010/main" val="197286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860520-5F41-4320-83BF-3D43267D33B8}"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382A6-0BDF-4CB6-A92E-498502EA456C}" type="slidenum">
              <a:rPr lang="en-US" smtClean="0"/>
              <a:t>‹#›</a:t>
            </a:fld>
            <a:endParaRPr lang="en-US"/>
          </a:p>
        </p:txBody>
      </p:sp>
    </p:spTree>
    <p:extLst>
      <p:ext uri="{BB962C8B-B14F-4D97-AF65-F5344CB8AC3E}">
        <p14:creationId xmlns:p14="http://schemas.microsoft.com/office/powerpoint/2010/main" val="12579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1"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6"/>
            <a:ext cx="10515600" cy="1174639"/>
          </a:xfrm>
        </p:spPr>
        <p:txBody>
          <a:bodyPr anchor="t">
            <a:normAutofit/>
          </a:bodyPr>
          <a:lstStyle>
            <a:lvl1pPr marL="0" indent="0" algn="ctr">
              <a:buNone/>
              <a:defRPr sz="2000">
                <a:solidFill>
                  <a:schemeClr val="tx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D5860520-5F41-4320-83BF-3D43267D33B8}" type="datetimeFigureOut">
              <a:rPr lang="en-US" smtClean="0"/>
              <a:t>2/15/2019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C6382A6-0BDF-4CB6-A92E-498502EA456C}" type="slidenum">
              <a:rPr lang="en-US" smtClean="0"/>
              <a:t>‹#›</a:t>
            </a:fld>
            <a:endParaRPr lang="en-US"/>
          </a:p>
        </p:txBody>
      </p:sp>
    </p:spTree>
    <p:extLst>
      <p:ext uri="{BB962C8B-B14F-4D97-AF65-F5344CB8AC3E}">
        <p14:creationId xmlns:p14="http://schemas.microsoft.com/office/powerpoint/2010/main" val="327129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860520-5F41-4320-83BF-3D43267D33B8}"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382A6-0BDF-4CB6-A92E-498502EA456C}" type="slidenum">
              <a:rPr lang="en-US" smtClean="0"/>
              <a:t>‹#›</a:t>
            </a:fld>
            <a:endParaRPr lang="en-US"/>
          </a:p>
        </p:txBody>
      </p:sp>
    </p:spTree>
    <p:extLst>
      <p:ext uri="{BB962C8B-B14F-4D97-AF65-F5344CB8AC3E}">
        <p14:creationId xmlns:p14="http://schemas.microsoft.com/office/powerpoint/2010/main" val="3786702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1" y="1913470"/>
            <a:ext cx="4754880" cy="743094"/>
          </a:xfrm>
        </p:spPr>
        <p:txBody>
          <a:bodyPr anchor="ctr">
            <a:normAutofit/>
          </a:bodyPr>
          <a:lstStyle>
            <a:lvl1pPr marL="0" indent="0">
              <a:buNone/>
              <a:defRPr sz="21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231231"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860520-5F41-4320-83BF-3D43267D33B8}" type="datetimeFigureOut">
              <a:rPr lang="en-US" smtClean="0"/>
              <a:t>2/15/2019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382A6-0BDF-4CB6-A92E-498502EA456C}" type="slidenum">
              <a:rPr lang="en-US" smtClean="0"/>
              <a:t>‹#›</a:t>
            </a:fld>
            <a:endParaRPr lang="en-US"/>
          </a:p>
        </p:txBody>
      </p:sp>
    </p:spTree>
    <p:extLst>
      <p:ext uri="{BB962C8B-B14F-4D97-AF65-F5344CB8AC3E}">
        <p14:creationId xmlns:p14="http://schemas.microsoft.com/office/powerpoint/2010/main" val="40195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860520-5F41-4320-83BF-3D43267D33B8}" type="datetimeFigureOut">
              <a:rPr lang="en-US" smtClean="0"/>
              <a:t>2/15/2019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382A6-0BDF-4CB6-A92E-498502EA456C}" type="slidenum">
              <a:rPr lang="en-US" smtClean="0"/>
              <a:t>‹#›</a:t>
            </a:fld>
            <a:endParaRPr lang="en-US"/>
          </a:p>
        </p:txBody>
      </p:sp>
    </p:spTree>
    <p:extLst>
      <p:ext uri="{BB962C8B-B14F-4D97-AF65-F5344CB8AC3E}">
        <p14:creationId xmlns:p14="http://schemas.microsoft.com/office/powerpoint/2010/main" val="215831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60520-5F41-4320-83BF-3D43267D33B8}" type="datetimeFigureOut">
              <a:rPr lang="en-US" smtClean="0"/>
              <a:t>2/15/2019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382A6-0BDF-4CB6-A92E-498502EA456C}" type="slidenum">
              <a:rPr lang="en-US" smtClean="0"/>
              <a:t>‹#›</a:t>
            </a:fld>
            <a:endParaRPr lang="en-US"/>
          </a:p>
        </p:txBody>
      </p:sp>
    </p:spTree>
    <p:extLst>
      <p:ext uri="{BB962C8B-B14F-4D97-AF65-F5344CB8AC3E}">
        <p14:creationId xmlns:p14="http://schemas.microsoft.com/office/powerpoint/2010/main" val="1540253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8"/>
            <a:ext cx="3200400" cy="3432319"/>
          </a:xfrm>
        </p:spPr>
        <p:txBody>
          <a:bodyPr>
            <a:normAutofit/>
          </a:bodyPr>
          <a:lstStyle>
            <a:lvl1pPr marL="0" indent="0">
              <a:lnSpc>
                <a:spcPct val="95000"/>
              </a:lnSpc>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860520-5F41-4320-83BF-3D43267D33B8}"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382A6-0BDF-4CB6-A92E-498502EA456C}" type="slidenum">
              <a:rPr lang="en-US" smtClean="0"/>
              <a:t>‹#›</a:t>
            </a:fld>
            <a:endParaRPr lang="en-US"/>
          </a:p>
        </p:txBody>
      </p:sp>
    </p:spTree>
    <p:extLst>
      <p:ext uri="{BB962C8B-B14F-4D97-AF65-F5344CB8AC3E}">
        <p14:creationId xmlns:p14="http://schemas.microsoft.com/office/powerpoint/2010/main" val="160937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860520-5F41-4320-83BF-3D43267D33B8}"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382A6-0BDF-4CB6-A92E-498502EA456C}" type="slidenum">
              <a:rPr lang="en-US" smtClean="0"/>
              <a:t>‹#›</a:t>
            </a:fld>
            <a:endParaRPr lang="en-US"/>
          </a:p>
        </p:txBody>
      </p:sp>
    </p:spTree>
    <p:extLst>
      <p:ext uri="{BB962C8B-B14F-4D97-AF65-F5344CB8AC3E}">
        <p14:creationId xmlns:p14="http://schemas.microsoft.com/office/powerpoint/2010/main" val="137033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6"/>
            <a:ext cx="3000895" cy="365125"/>
          </a:xfrm>
          <a:prstGeom prst="rect">
            <a:avLst/>
          </a:prstGeom>
        </p:spPr>
        <p:txBody>
          <a:bodyPr vert="horz" lIns="91440" tIns="45720" rIns="45720" bIns="45720" rtlCol="0" anchor="ctr"/>
          <a:lstStyle>
            <a:lvl1pPr algn="l">
              <a:defRPr sz="1051">
                <a:solidFill>
                  <a:schemeClr val="tx1"/>
                </a:solidFill>
              </a:defRPr>
            </a:lvl1pPr>
          </a:lstStyle>
          <a:p>
            <a:fld id="{D5860520-5F41-4320-83BF-3D43267D33B8}" type="datetimeFigureOut">
              <a:rPr lang="en-US" smtClean="0"/>
              <a:t>2/15/2019</a:t>
            </a:fld>
            <a:endParaRPr lang="en-US"/>
          </a:p>
        </p:txBody>
      </p:sp>
      <p:sp>
        <p:nvSpPr>
          <p:cNvPr id="5" name="Footer Placeholder 4"/>
          <p:cNvSpPr>
            <a:spLocks noGrp="1"/>
          </p:cNvSpPr>
          <p:nvPr>
            <p:ph type="ftr" sz="quarter" idx="3"/>
          </p:nvPr>
        </p:nvSpPr>
        <p:spPr>
          <a:xfrm>
            <a:off x="5596471" y="6422856"/>
            <a:ext cx="5044440" cy="365125"/>
          </a:xfrm>
          <a:prstGeom prst="rect">
            <a:avLst/>
          </a:prstGeom>
        </p:spPr>
        <p:txBody>
          <a:bodyPr vert="horz" lIns="91440" tIns="45720" rIns="91440" bIns="45720" rtlCol="0" anchor="ctr"/>
          <a:lstStyle>
            <a:lvl1pPr algn="r">
              <a:defRPr sz="1051">
                <a:solidFill>
                  <a:schemeClr val="tx1"/>
                </a:solidFill>
              </a:defRPr>
            </a:lvl1pPr>
          </a:lstStyle>
          <a:p>
            <a:endParaRPr lang="en-US"/>
          </a:p>
        </p:txBody>
      </p:sp>
      <p:sp>
        <p:nvSpPr>
          <p:cNvPr id="6" name="Slide Number Placeholder 5"/>
          <p:cNvSpPr>
            <a:spLocks noGrp="1"/>
          </p:cNvSpPr>
          <p:nvPr>
            <p:ph type="sldNum" sz="quarter" idx="4"/>
          </p:nvPr>
        </p:nvSpPr>
        <p:spPr>
          <a:xfrm>
            <a:off x="10658927" y="6422856"/>
            <a:ext cx="946264" cy="365125"/>
          </a:xfrm>
          <a:prstGeom prst="rect">
            <a:avLst/>
          </a:prstGeom>
        </p:spPr>
        <p:txBody>
          <a:bodyPr vert="horz" lIns="45720" tIns="45720" rIns="91440" bIns="45720" rtlCol="0" anchor="ctr"/>
          <a:lstStyle>
            <a:lvl1pPr algn="l">
              <a:defRPr sz="1200" b="0">
                <a:solidFill>
                  <a:schemeClr val="tx1"/>
                </a:solidFill>
              </a:defRPr>
            </a:lvl1pPr>
          </a:lstStyle>
          <a:p>
            <a:fld id="{BC6382A6-0BDF-4CB6-A92E-498502EA456C}" type="slidenum">
              <a:rPr lang="en-US" smtClean="0"/>
              <a:t>‹#›</a:t>
            </a:fld>
            <a:endParaRPr lang="en-US"/>
          </a:p>
        </p:txBody>
      </p:sp>
    </p:spTree>
    <p:extLst>
      <p:ext uri="{BB962C8B-B14F-4D97-AF65-F5344CB8AC3E}">
        <p14:creationId xmlns:p14="http://schemas.microsoft.com/office/powerpoint/2010/main" val="126563428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75" indent="-182875" algn="l" defTabSz="914377"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70" indent="-182875" algn="l" defTabSz="914377"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64" indent="-182875" algn="l" defTabSz="914377"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58" indent="-182875" algn="l" defTabSz="914377"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53" indent="-182875" algn="l" defTabSz="914377"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568" indent="-228594" algn="l" defTabSz="914377"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763" indent="-228594" algn="l" defTabSz="914377"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8959" indent="-228594" algn="l" defTabSz="914377"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155" indent="-228594" algn="l" defTabSz="914377"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gif"/></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jpeg"/><Relationship Id="rId7"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4F55-6AA4-496B-9BE1-425A44224A1D}"/>
              </a:ext>
            </a:extLst>
          </p:cNvPr>
          <p:cNvSpPr>
            <a:spLocks noGrp="1"/>
          </p:cNvSpPr>
          <p:nvPr>
            <p:ph type="ctrTitle"/>
          </p:nvPr>
        </p:nvSpPr>
        <p:spPr>
          <a:xfrm>
            <a:off x="365760" y="2166365"/>
            <a:ext cx="11471565" cy="1309256"/>
          </a:xfrm>
        </p:spPr>
        <p:style>
          <a:lnRef idx="2">
            <a:schemeClr val="dk1"/>
          </a:lnRef>
          <a:fillRef idx="1">
            <a:schemeClr val="lt1"/>
          </a:fillRef>
          <a:effectRef idx="0">
            <a:schemeClr val="dk1"/>
          </a:effectRef>
          <a:fontRef idx="minor">
            <a:schemeClr val="dk1"/>
          </a:fontRef>
        </p:style>
        <p:txBody>
          <a:bodyPr/>
          <a:lstStyle/>
          <a:p>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Comparative Study</a:t>
            </a:r>
          </a:p>
        </p:txBody>
      </p:sp>
      <p:sp>
        <p:nvSpPr>
          <p:cNvPr id="4" name="TextBox 3">
            <a:extLst>
              <a:ext uri="{FF2B5EF4-FFF2-40B4-BE49-F238E27FC236}">
                <a16:creationId xmlns:a16="http://schemas.microsoft.com/office/drawing/2014/main" id="{299A4F07-CBEF-4675-88FA-DAE1420627C6}"/>
              </a:ext>
            </a:extLst>
          </p:cNvPr>
          <p:cNvSpPr txBox="1"/>
          <p:nvPr/>
        </p:nvSpPr>
        <p:spPr>
          <a:xfrm>
            <a:off x="1524000" y="3475621"/>
            <a:ext cx="9144000" cy="369332"/>
          </a:xfrm>
          <a:prstGeom prst="rect">
            <a:avLst/>
          </a:prstGeom>
          <a:no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By: Henry Locke</a:t>
            </a:r>
          </a:p>
        </p:txBody>
      </p:sp>
      <p:sp>
        <p:nvSpPr>
          <p:cNvPr id="5" name="TextBox 4">
            <a:extLst>
              <a:ext uri="{FF2B5EF4-FFF2-40B4-BE49-F238E27FC236}">
                <a16:creationId xmlns:a16="http://schemas.microsoft.com/office/drawing/2014/main" id="{2A34350B-B347-4A93-92BC-8FE0DFEFE70A}"/>
              </a:ext>
            </a:extLst>
          </p:cNvPr>
          <p:cNvSpPr txBox="1"/>
          <p:nvPr/>
        </p:nvSpPr>
        <p:spPr>
          <a:xfrm>
            <a:off x="365761" y="4031839"/>
            <a:ext cx="11471564" cy="267765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000" dirty="0">
                <a:latin typeface="Calibri" panose="020F0502020204030204" pitchFamily="34" charset="0"/>
                <a:cs typeface="Calibri" panose="020F0502020204030204" pitchFamily="34" charset="0"/>
              </a:rPr>
              <a:t>This comparative study will break down the formal qualities, themes, cultural contexts, and art styles of the acclaimed artist Fan Ho and  Paul Calhoun. I will focus on the artists’ creative processes and interpretations of their work. While both artists have vast collections of work I will be focusing on two photos from Fan Ho and two photos from Paul Calhoun, both artists worked in the medium of photography and more so both use the dated technique of film photography. Regardless of the time period of both artists they both pursued capturing social changes and dynamics around the world. Much of my own artwork has been inspired by the creative visions of Fan Ho and Paul Calhoun. Both artists have very different approaches to their artwork and their local cultures, this will be highlighted in my comparative study. </a:t>
            </a:r>
          </a:p>
          <a:p>
            <a:endParaRPr lang="en-US" sz="800" dirty="0"/>
          </a:p>
        </p:txBody>
      </p:sp>
    </p:spTree>
    <p:extLst>
      <p:ext uri="{BB962C8B-B14F-4D97-AF65-F5344CB8AC3E}">
        <p14:creationId xmlns:p14="http://schemas.microsoft.com/office/powerpoint/2010/main" val="323012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EB3-4BEE-4659-BC3C-1313F2A641DF}"/>
              </a:ext>
            </a:extLst>
          </p:cNvPr>
          <p:cNvSpPr>
            <a:spLocks noGrp="1"/>
          </p:cNvSpPr>
          <p:nvPr>
            <p:ph type="title"/>
          </p:nvPr>
        </p:nvSpPr>
        <p:spPr>
          <a:xfrm>
            <a:off x="1023457" y="553548"/>
            <a:ext cx="9625463" cy="957395"/>
          </a:xfrm>
        </p:spPr>
        <p:txBody>
          <a:bodyPr>
            <a:normAutofit fontScale="90000"/>
          </a:bodyPr>
          <a:lstStyle/>
          <a:p>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Comparison of artist’s backgrounds</a:t>
            </a:r>
            <a:endParaRPr lang="en-US" u="sng" dirty="0"/>
          </a:p>
        </p:txBody>
      </p:sp>
      <p:pic>
        <p:nvPicPr>
          <p:cNvPr id="6" name="Picture 5">
            <a:extLst>
              <a:ext uri="{FF2B5EF4-FFF2-40B4-BE49-F238E27FC236}">
                <a16:creationId xmlns:a16="http://schemas.microsoft.com/office/drawing/2014/main" id="{13B07A53-E1FC-41AB-B64D-A7A6B6236912}"/>
              </a:ext>
            </a:extLst>
          </p:cNvPr>
          <p:cNvPicPr>
            <a:picLocks noChangeAspect="1"/>
          </p:cNvPicPr>
          <p:nvPr/>
        </p:nvPicPr>
        <p:blipFill>
          <a:blip r:embed="rId2"/>
          <a:stretch>
            <a:fillRect/>
          </a:stretch>
        </p:blipFill>
        <p:spPr>
          <a:xfrm>
            <a:off x="170242" y="1912009"/>
            <a:ext cx="3101464" cy="2030520"/>
          </a:xfrm>
          <a:prstGeom prst="rect">
            <a:avLst/>
          </a:prstGeom>
        </p:spPr>
      </p:pic>
      <p:sp>
        <p:nvSpPr>
          <p:cNvPr id="13" name="TextBox 12">
            <a:extLst>
              <a:ext uri="{FF2B5EF4-FFF2-40B4-BE49-F238E27FC236}">
                <a16:creationId xmlns:a16="http://schemas.microsoft.com/office/drawing/2014/main" id="{06E01F30-39E2-426A-A4F1-6CBE1A317956}"/>
              </a:ext>
            </a:extLst>
          </p:cNvPr>
          <p:cNvSpPr txBox="1"/>
          <p:nvPr/>
        </p:nvSpPr>
        <p:spPr>
          <a:xfrm>
            <a:off x="185189" y="4071909"/>
            <a:ext cx="3085482"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Unemployed</a:t>
            </a:r>
            <a:r>
              <a:rPr lang="en-US" sz="800" dirty="0">
                <a:latin typeface="Calibri" panose="020F0502020204030204" pitchFamily="34" charset="0"/>
                <a:cs typeface="Calibri" panose="020F0502020204030204" pitchFamily="34" charset="0"/>
              </a:rPr>
              <a:t>, Paul Calhoun</a:t>
            </a:r>
          </a:p>
        </p:txBody>
      </p:sp>
      <p:pic>
        <p:nvPicPr>
          <p:cNvPr id="8" name="Picture 7">
            <a:extLst>
              <a:ext uri="{FF2B5EF4-FFF2-40B4-BE49-F238E27FC236}">
                <a16:creationId xmlns:a16="http://schemas.microsoft.com/office/drawing/2014/main" id="{9A5CE34B-6BCA-4F6B-A273-A5975BC63B70}"/>
              </a:ext>
            </a:extLst>
          </p:cNvPr>
          <p:cNvPicPr>
            <a:picLocks noChangeAspect="1"/>
          </p:cNvPicPr>
          <p:nvPr/>
        </p:nvPicPr>
        <p:blipFill>
          <a:blip r:embed="rId3"/>
          <a:stretch>
            <a:fillRect/>
          </a:stretch>
        </p:blipFill>
        <p:spPr>
          <a:xfrm>
            <a:off x="174163" y="4343595"/>
            <a:ext cx="3096508" cy="2057457"/>
          </a:xfrm>
          <a:prstGeom prst="rect">
            <a:avLst/>
          </a:prstGeom>
        </p:spPr>
      </p:pic>
      <p:sp>
        <p:nvSpPr>
          <p:cNvPr id="14" name="TextBox 13">
            <a:extLst>
              <a:ext uri="{FF2B5EF4-FFF2-40B4-BE49-F238E27FC236}">
                <a16:creationId xmlns:a16="http://schemas.microsoft.com/office/drawing/2014/main" id="{3E4AC5EF-7D23-460E-873E-7C4750BD34E0}"/>
              </a:ext>
            </a:extLst>
          </p:cNvPr>
          <p:cNvSpPr txBox="1"/>
          <p:nvPr/>
        </p:nvSpPr>
        <p:spPr>
          <a:xfrm>
            <a:off x="174162" y="6530433"/>
            <a:ext cx="3096507"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Counting Change</a:t>
            </a:r>
            <a:r>
              <a:rPr lang="en-US" sz="800" dirty="0">
                <a:latin typeface="Calibri" panose="020F0502020204030204" pitchFamily="34" charset="0"/>
                <a:cs typeface="Calibri" panose="020F0502020204030204" pitchFamily="34" charset="0"/>
              </a:rPr>
              <a:t>, Paul Calhoun</a:t>
            </a:r>
          </a:p>
        </p:txBody>
      </p:sp>
      <p:sp>
        <p:nvSpPr>
          <p:cNvPr id="15" name="TextBox 14">
            <a:extLst>
              <a:ext uri="{FF2B5EF4-FFF2-40B4-BE49-F238E27FC236}">
                <a16:creationId xmlns:a16="http://schemas.microsoft.com/office/drawing/2014/main" id="{57ECA6BA-3D3E-44D8-A19E-86F288184D41}"/>
              </a:ext>
            </a:extLst>
          </p:cNvPr>
          <p:cNvSpPr txBox="1"/>
          <p:nvPr/>
        </p:nvSpPr>
        <p:spPr>
          <a:xfrm>
            <a:off x="8367577" y="2280835"/>
            <a:ext cx="3549592" cy="229293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Paul Calhoun grew up in Milwaukee, Wisconsin an area with plenty of diversity and adversity</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Studied art in college but became a political organizer </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Shoots in both color and black and white 35mm</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Focuses on capturing the point of view of those who are disadvantaged socially, economically, and politically</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Shoots worldwide and focuses various cultural groups </a:t>
            </a:r>
          </a:p>
        </p:txBody>
      </p:sp>
      <p:pic>
        <p:nvPicPr>
          <p:cNvPr id="16" name="Picture 15" descr="&quot;Approaching Shadow&quot;, 1954, Fan Ho&#10;&#10;“Street Life: Hong Kong in the 1950s as Seen through the Lens of Photographer Fan Ho.” South China Morning Post, South China Morning Post, 17 Nov. 2015, www.scmp.com/news/hong-kong/education-community/article/1879716/street-life-hong-kong-1950s-seen-through-lens.">
            <a:extLst>
              <a:ext uri="{FF2B5EF4-FFF2-40B4-BE49-F238E27FC236}">
                <a16:creationId xmlns:a16="http://schemas.microsoft.com/office/drawing/2014/main" id="{7371D3D2-D7F1-424D-82D7-4E443BEF432F}"/>
              </a:ext>
            </a:extLst>
          </p:cNvPr>
          <p:cNvPicPr>
            <a:picLocks noChangeAspect="1"/>
          </p:cNvPicPr>
          <p:nvPr/>
        </p:nvPicPr>
        <p:blipFill>
          <a:blip r:embed="rId4"/>
          <a:stretch>
            <a:fillRect/>
          </a:stretch>
        </p:blipFill>
        <p:spPr>
          <a:xfrm>
            <a:off x="5888933" y="1912009"/>
            <a:ext cx="2220629" cy="3048322"/>
          </a:xfrm>
          <a:prstGeom prst="rect">
            <a:avLst/>
          </a:prstGeom>
        </p:spPr>
      </p:pic>
      <p:pic>
        <p:nvPicPr>
          <p:cNvPr id="17" name="Picture 16">
            <a:extLst>
              <a:ext uri="{FF2B5EF4-FFF2-40B4-BE49-F238E27FC236}">
                <a16:creationId xmlns:a16="http://schemas.microsoft.com/office/drawing/2014/main" id="{F5A6418E-BCF8-40E0-B5ED-DD813AC65B31}"/>
              </a:ext>
            </a:extLst>
          </p:cNvPr>
          <p:cNvPicPr>
            <a:picLocks noChangeAspect="1"/>
          </p:cNvPicPr>
          <p:nvPr/>
        </p:nvPicPr>
        <p:blipFill>
          <a:blip r:embed="rId5"/>
          <a:stretch>
            <a:fillRect/>
          </a:stretch>
        </p:blipFill>
        <p:spPr>
          <a:xfrm>
            <a:off x="3576897" y="1897668"/>
            <a:ext cx="1953353" cy="3062663"/>
          </a:xfrm>
          <a:prstGeom prst="rect">
            <a:avLst/>
          </a:prstGeom>
        </p:spPr>
      </p:pic>
      <p:sp>
        <p:nvSpPr>
          <p:cNvPr id="18" name="TextBox 17">
            <a:extLst>
              <a:ext uri="{FF2B5EF4-FFF2-40B4-BE49-F238E27FC236}">
                <a16:creationId xmlns:a16="http://schemas.microsoft.com/office/drawing/2014/main" id="{4109BC42-7903-4840-B7E5-B49CA3EE0848}"/>
              </a:ext>
            </a:extLst>
          </p:cNvPr>
          <p:cNvSpPr txBox="1"/>
          <p:nvPr/>
        </p:nvSpPr>
        <p:spPr>
          <a:xfrm>
            <a:off x="3576896" y="5051351"/>
            <a:ext cx="1953353"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Hong Kong Venice </a:t>
            </a:r>
            <a:r>
              <a:rPr lang="en-US" sz="800" dirty="0">
                <a:latin typeface="Calibri" panose="020F0502020204030204" pitchFamily="34" charset="0"/>
                <a:cs typeface="Calibri" panose="020F0502020204030204" pitchFamily="34" charset="0"/>
              </a:rPr>
              <a:t>, 1962, Fan Ho</a:t>
            </a:r>
          </a:p>
        </p:txBody>
      </p:sp>
      <p:sp>
        <p:nvSpPr>
          <p:cNvPr id="19" name="TextBox 18">
            <a:extLst>
              <a:ext uri="{FF2B5EF4-FFF2-40B4-BE49-F238E27FC236}">
                <a16:creationId xmlns:a16="http://schemas.microsoft.com/office/drawing/2014/main" id="{E700EA4E-7AB3-4A1E-B48C-EBD7E4ABB472}"/>
              </a:ext>
            </a:extLst>
          </p:cNvPr>
          <p:cNvSpPr txBox="1"/>
          <p:nvPr/>
        </p:nvSpPr>
        <p:spPr>
          <a:xfrm>
            <a:off x="5888933" y="5051351"/>
            <a:ext cx="2220629"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Approaching Shadow</a:t>
            </a:r>
            <a:r>
              <a:rPr lang="en-US" sz="800" dirty="0">
                <a:latin typeface="Calibri" panose="020F0502020204030204" pitchFamily="34" charset="0"/>
                <a:cs typeface="Calibri" panose="020F0502020204030204" pitchFamily="34" charset="0"/>
              </a:rPr>
              <a:t>, 1954, Fan Ho</a:t>
            </a:r>
          </a:p>
        </p:txBody>
      </p:sp>
      <p:sp>
        <p:nvSpPr>
          <p:cNvPr id="20" name="Title 1">
            <a:extLst>
              <a:ext uri="{FF2B5EF4-FFF2-40B4-BE49-F238E27FC236}">
                <a16:creationId xmlns:a16="http://schemas.microsoft.com/office/drawing/2014/main" id="{F71FDC0A-26C5-462B-AADD-DF1BB77284E6}"/>
              </a:ext>
            </a:extLst>
          </p:cNvPr>
          <p:cNvSpPr txBox="1">
            <a:spLocks/>
          </p:cNvSpPr>
          <p:nvPr/>
        </p:nvSpPr>
        <p:spPr>
          <a:xfrm>
            <a:off x="9032059" y="1897668"/>
            <a:ext cx="2220629" cy="351760"/>
          </a:xfrm>
          <a:prstGeom prst="rect">
            <a:avLst/>
          </a:prstGeom>
        </p:spPr>
        <p:txBody>
          <a:bodyPr vert="horz" lIns="91440" tIns="45720" rIns="91440" bIns="45720" rtlCol="0" anchor="ctr">
            <a:normAutofit/>
          </a:bodyPr>
          <a:lst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17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Paul Calhoun</a:t>
            </a:r>
            <a:endParaRPr lang="en-US" sz="1700" u="sng" dirty="0">
              <a:solidFill>
                <a:schemeClr val="tx1"/>
              </a:solidFill>
            </a:endParaRPr>
          </a:p>
        </p:txBody>
      </p:sp>
      <p:sp>
        <p:nvSpPr>
          <p:cNvPr id="21" name="Title 1">
            <a:extLst>
              <a:ext uri="{FF2B5EF4-FFF2-40B4-BE49-F238E27FC236}">
                <a16:creationId xmlns:a16="http://schemas.microsoft.com/office/drawing/2014/main" id="{01D7AC8D-C856-4457-A92C-7CC4883FAE07}"/>
              </a:ext>
            </a:extLst>
          </p:cNvPr>
          <p:cNvSpPr txBox="1">
            <a:spLocks/>
          </p:cNvSpPr>
          <p:nvPr/>
        </p:nvSpPr>
        <p:spPr>
          <a:xfrm>
            <a:off x="9032059" y="4683332"/>
            <a:ext cx="2220629" cy="276999"/>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20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Fan ho</a:t>
            </a:r>
            <a:endParaRPr lang="en-US" sz="2000" u="sng" dirty="0">
              <a:solidFill>
                <a:schemeClr val="tx1"/>
              </a:solidFill>
            </a:endParaRPr>
          </a:p>
        </p:txBody>
      </p:sp>
      <p:sp>
        <p:nvSpPr>
          <p:cNvPr id="22" name="TextBox 21">
            <a:extLst>
              <a:ext uri="{FF2B5EF4-FFF2-40B4-BE49-F238E27FC236}">
                <a16:creationId xmlns:a16="http://schemas.microsoft.com/office/drawing/2014/main" id="{F59FC60B-32F1-431D-AF92-D38F6C09D830}"/>
              </a:ext>
            </a:extLst>
          </p:cNvPr>
          <p:cNvSpPr txBox="1"/>
          <p:nvPr/>
        </p:nvSpPr>
        <p:spPr>
          <a:xfrm>
            <a:off x="3576896" y="5633167"/>
            <a:ext cx="4532666" cy="109260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85750"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Both artists were raised in big cities with diverse people groups and both artists seek to show these people and their lives within the cities</a:t>
            </a:r>
          </a:p>
          <a:p>
            <a:pPr marL="285750"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Both artists moved to photography after being barred from their chosen careers, and shoot 35mm film </a:t>
            </a:r>
          </a:p>
        </p:txBody>
      </p:sp>
      <p:sp>
        <p:nvSpPr>
          <p:cNvPr id="23" name="Title 1">
            <a:extLst>
              <a:ext uri="{FF2B5EF4-FFF2-40B4-BE49-F238E27FC236}">
                <a16:creationId xmlns:a16="http://schemas.microsoft.com/office/drawing/2014/main" id="{50EBB1CE-F98E-438D-A58A-06AE3152D06A}"/>
              </a:ext>
            </a:extLst>
          </p:cNvPr>
          <p:cNvSpPr txBox="1">
            <a:spLocks/>
          </p:cNvSpPr>
          <p:nvPr/>
        </p:nvSpPr>
        <p:spPr>
          <a:xfrm>
            <a:off x="4728284" y="5356168"/>
            <a:ext cx="2220629" cy="276999"/>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20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Both</a:t>
            </a:r>
            <a:endParaRPr lang="en-US" sz="2000" u="sng" dirty="0">
              <a:solidFill>
                <a:schemeClr val="tx1"/>
              </a:solidFill>
            </a:endParaRPr>
          </a:p>
        </p:txBody>
      </p:sp>
      <p:sp>
        <p:nvSpPr>
          <p:cNvPr id="25" name="TextBox 24">
            <a:extLst>
              <a:ext uri="{FF2B5EF4-FFF2-40B4-BE49-F238E27FC236}">
                <a16:creationId xmlns:a16="http://schemas.microsoft.com/office/drawing/2014/main" id="{35391722-EB5D-4B2F-A6F0-CC28CBE04677}"/>
              </a:ext>
            </a:extLst>
          </p:cNvPr>
          <p:cNvSpPr txBox="1"/>
          <p:nvPr/>
        </p:nvSpPr>
        <p:spPr>
          <a:xfrm>
            <a:off x="8367577" y="5051351"/>
            <a:ext cx="3549592" cy="169277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Raised in Hong Kong during the civil war and mass immigration</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Lost ability to write at a young age and picked up photography to calm himself</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Shoots solely in 35mm black and white film on a </a:t>
            </a:r>
            <a:r>
              <a:rPr lang="en-US" sz="1300" dirty="0" err="1">
                <a:latin typeface="Calibri" panose="020F0502020204030204" pitchFamily="34" charset="0"/>
                <a:cs typeface="Calibri" panose="020F0502020204030204" pitchFamily="34" charset="0"/>
              </a:rPr>
              <a:t>Rolleiflex</a:t>
            </a:r>
            <a:r>
              <a:rPr lang="en-US" sz="13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Focuses on capturing the people of Hong Kong’s interactions with city </a:t>
            </a:r>
          </a:p>
        </p:txBody>
      </p:sp>
    </p:spTree>
    <p:extLst>
      <p:ext uri="{BB962C8B-B14F-4D97-AF65-F5344CB8AC3E}">
        <p14:creationId xmlns:p14="http://schemas.microsoft.com/office/powerpoint/2010/main" val="329157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EB3-4BEE-4659-BC3C-1313F2A641DF}"/>
              </a:ext>
            </a:extLst>
          </p:cNvPr>
          <p:cNvSpPr>
            <a:spLocks noGrp="1"/>
          </p:cNvSpPr>
          <p:nvPr>
            <p:ph type="title"/>
          </p:nvPr>
        </p:nvSpPr>
        <p:spPr>
          <a:xfrm>
            <a:off x="666538" y="553548"/>
            <a:ext cx="10444789" cy="957395"/>
          </a:xfrm>
        </p:spPr>
        <p:txBody>
          <a:bodyPr>
            <a:normAutofit fontScale="90000"/>
          </a:bodyPr>
          <a:lstStyle/>
          <a:p>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Comparison of artist’s formal qualities</a:t>
            </a:r>
            <a:endParaRPr lang="en-US" u="sng" dirty="0"/>
          </a:p>
        </p:txBody>
      </p:sp>
      <p:pic>
        <p:nvPicPr>
          <p:cNvPr id="6" name="Picture 5">
            <a:extLst>
              <a:ext uri="{FF2B5EF4-FFF2-40B4-BE49-F238E27FC236}">
                <a16:creationId xmlns:a16="http://schemas.microsoft.com/office/drawing/2014/main" id="{13B07A53-E1FC-41AB-B64D-A7A6B6236912}"/>
              </a:ext>
            </a:extLst>
          </p:cNvPr>
          <p:cNvPicPr>
            <a:picLocks noChangeAspect="1"/>
          </p:cNvPicPr>
          <p:nvPr/>
        </p:nvPicPr>
        <p:blipFill>
          <a:blip r:embed="rId2"/>
          <a:stretch>
            <a:fillRect/>
          </a:stretch>
        </p:blipFill>
        <p:spPr>
          <a:xfrm>
            <a:off x="3346703" y="4867192"/>
            <a:ext cx="2447123" cy="1602125"/>
          </a:xfrm>
          <a:prstGeom prst="rect">
            <a:avLst/>
          </a:prstGeom>
        </p:spPr>
      </p:pic>
      <p:sp>
        <p:nvSpPr>
          <p:cNvPr id="13" name="TextBox 12">
            <a:extLst>
              <a:ext uri="{FF2B5EF4-FFF2-40B4-BE49-F238E27FC236}">
                <a16:creationId xmlns:a16="http://schemas.microsoft.com/office/drawing/2014/main" id="{06E01F30-39E2-426A-A4F1-6CBE1A317956}"/>
              </a:ext>
            </a:extLst>
          </p:cNvPr>
          <p:cNvSpPr txBox="1"/>
          <p:nvPr/>
        </p:nvSpPr>
        <p:spPr>
          <a:xfrm>
            <a:off x="3346704" y="6515098"/>
            <a:ext cx="2447123"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Unemployed</a:t>
            </a:r>
            <a:r>
              <a:rPr lang="en-US" sz="800" dirty="0">
                <a:latin typeface="Calibri" panose="020F0502020204030204" pitchFamily="34" charset="0"/>
                <a:cs typeface="Calibri" panose="020F0502020204030204" pitchFamily="34" charset="0"/>
              </a:rPr>
              <a:t>, Paul Calhoun</a:t>
            </a:r>
          </a:p>
        </p:txBody>
      </p:sp>
      <p:pic>
        <p:nvPicPr>
          <p:cNvPr id="16" name="Picture 15" descr="&quot;Approaching Shadow&quot;, 1954, Fan Ho&#10;&#10;“Street Life: Hong Kong in the 1950s as Seen through the Lens of Photographer Fan Ho.” South China Morning Post, South China Morning Post, 17 Nov. 2015, www.scmp.com/news/hong-kong/education-community/article/1879716/street-life-hong-kong-1950s-seen-through-lens.">
            <a:extLst>
              <a:ext uri="{FF2B5EF4-FFF2-40B4-BE49-F238E27FC236}">
                <a16:creationId xmlns:a16="http://schemas.microsoft.com/office/drawing/2014/main" id="{7371D3D2-D7F1-424D-82D7-4E443BEF432F}"/>
              </a:ext>
            </a:extLst>
          </p:cNvPr>
          <p:cNvPicPr>
            <a:picLocks noChangeAspect="1"/>
          </p:cNvPicPr>
          <p:nvPr/>
        </p:nvPicPr>
        <p:blipFill>
          <a:blip r:embed="rId3"/>
          <a:stretch>
            <a:fillRect/>
          </a:stretch>
        </p:blipFill>
        <p:spPr>
          <a:xfrm>
            <a:off x="6245921" y="3429000"/>
            <a:ext cx="2220629" cy="3048322"/>
          </a:xfrm>
          <a:prstGeom prst="rect">
            <a:avLst/>
          </a:prstGeom>
        </p:spPr>
      </p:pic>
      <p:sp>
        <p:nvSpPr>
          <p:cNvPr id="19" name="TextBox 18">
            <a:extLst>
              <a:ext uri="{FF2B5EF4-FFF2-40B4-BE49-F238E27FC236}">
                <a16:creationId xmlns:a16="http://schemas.microsoft.com/office/drawing/2014/main" id="{E700EA4E-7AB3-4A1E-B48C-EBD7E4ABB472}"/>
              </a:ext>
            </a:extLst>
          </p:cNvPr>
          <p:cNvSpPr txBox="1"/>
          <p:nvPr/>
        </p:nvSpPr>
        <p:spPr>
          <a:xfrm>
            <a:off x="6245921" y="6509172"/>
            <a:ext cx="2220629"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Approaching Shadow</a:t>
            </a:r>
            <a:r>
              <a:rPr lang="en-US" sz="800" dirty="0">
                <a:latin typeface="Calibri" panose="020F0502020204030204" pitchFamily="34" charset="0"/>
                <a:cs typeface="Calibri" panose="020F0502020204030204" pitchFamily="34" charset="0"/>
              </a:rPr>
              <a:t>, 1954, Fan Ho</a:t>
            </a:r>
          </a:p>
        </p:txBody>
      </p:sp>
      <p:sp>
        <p:nvSpPr>
          <p:cNvPr id="20" name="Title 1">
            <a:extLst>
              <a:ext uri="{FF2B5EF4-FFF2-40B4-BE49-F238E27FC236}">
                <a16:creationId xmlns:a16="http://schemas.microsoft.com/office/drawing/2014/main" id="{F71FDC0A-26C5-462B-AADD-DF1BB77284E6}"/>
              </a:ext>
            </a:extLst>
          </p:cNvPr>
          <p:cNvSpPr txBox="1">
            <a:spLocks/>
          </p:cNvSpPr>
          <p:nvPr/>
        </p:nvSpPr>
        <p:spPr>
          <a:xfrm>
            <a:off x="548353" y="1901282"/>
            <a:ext cx="2220629" cy="276999"/>
          </a:xfrm>
          <a:prstGeom prst="rect">
            <a:avLst/>
          </a:prstGeom>
        </p:spPr>
        <p:txBody>
          <a:bodyPr vert="horz" lIns="91440" tIns="45720" rIns="91440" bIns="45720" rtlCol="0" anchor="ctr">
            <a:normAutofit fontScale="92500" lnSpcReduction="10000"/>
          </a:bodyPr>
          <a:lst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17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Paul Calhoun</a:t>
            </a:r>
            <a:endParaRPr lang="en-US" sz="1700" u="sng" dirty="0">
              <a:solidFill>
                <a:schemeClr val="tx1"/>
              </a:solidFill>
            </a:endParaRPr>
          </a:p>
        </p:txBody>
      </p:sp>
      <p:sp>
        <p:nvSpPr>
          <p:cNvPr id="21" name="Title 1">
            <a:extLst>
              <a:ext uri="{FF2B5EF4-FFF2-40B4-BE49-F238E27FC236}">
                <a16:creationId xmlns:a16="http://schemas.microsoft.com/office/drawing/2014/main" id="{01D7AC8D-C856-4457-A92C-7CC4883FAE07}"/>
              </a:ext>
            </a:extLst>
          </p:cNvPr>
          <p:cNvSpPr txBox="1">
            <a:spLocks/>
          </p:cNvSpPr>
          <p:nvPr/>
        </p:nvSpPr>
        <p:spPr>
          <a:xfrm>
            <a:off x="9250887" y="1901282"/>
            <a:ext cx="2220629" cy="276999"/>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20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Fan ho</a:t>
            </a:r>
            <a:endParaRPr lang="en-US" sz="2000" u="sng" dirty="0">
              <a:solidFill>
                <a:schemeClr val="tx1"/>
              </a:solidFill>
            </a:endParaRPr>
          </a:p>
        </p:txBody>
      </p:sp>
      <p:sp>
        <p:nvSpPr>
          <p:cNvPr id="23" name="Title 1">
            <a:extLst>
              <a:ext uri="{FF2B5EF4-FFF2-40B4-BE49-F238E27FC236}">
                <a16:creationId xmlns:a16="http://schemas.microsoft.com/office/drawing/2014/main" id="{50EBB1CE-F98E-438D-A58A-06AE3152D06A}"/>
              </a:ext>
            </a:extLst>
          </p:cNvPr>
          <p:cNvSpPr txBox="1">
            <a:spLocks/>
          </p:cNvSpPr>
          <p:nvPr/>
        </p:nvSpPr>
        <p:spPr>
          <a:xfrm>
            <a:off x="4683512" y="1891740"/>
            <a:ext cx="2220629" cy="276999"/>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20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Both</a:t>
            </a:r>
            <a:endParaRPr lang="en-US" sz="2000" u="sng" dirty="0">
              <a:solidFill>
                <a:schemeClr val="tx1"/>
              </a:solidFill>
            </a:endParaRPr>
          </a:p>
        </p:txBody>
      </p:sp>
      <p:sp>
        <p:nvSpPr>
          <p:cNvPr id="25" name="TextBox 24">
            <a:extLst>
              <a:ext uri="{FF2B5EF4-FFF2-40B4-BE49-F238E27FC236}">
                <a16:creationId xmlns:a16="http://schemas.microsoft.com/office/drawing/2014/main" id="{35391722-EB5D-4B2F-A6F0-CC28CBE04677}"/>
              </a:ext>
            </a:extLst>
          </p:cNvPr>
          <p:cNvSpPr txBox="1"/>
          <p:nvPr/>
        </p:nvSpPr>
        <p:spPr>
          <a:xfrm>
            <a:off x="8918645" y="2237004"/>
            <a:ext cx="2885111" cy="429348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Is well known for waiting for hours for the right subject to come to his planned out spot</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Uses darkrooms and photoshop to make </a:t>
            </a:r>
            <a:r>
              <a:rPr lang="en-US" sz="1300" b="1" u="sng" dirty="0">
                <a:latin typeface="Calibri" panose="020F0502020204030204" pitchFamily="34" charset="0"/>
                <a:cs typeface="Calibri" panose="020F0502020204030204" pitchFamily="34" charset="0"/>
              </a:rPr>
              <a:t>composite images</a:t>
            </a:r>
            <a:r>
              <a:rPr lang="en-US" sz="1300" dirty="0">
                <a:latin typeface="Calibri" panose="020F0502020204030204" pitchFamily="34" charset="0"/>
                <a:cs typeface="Calibri" panose="020F0502020204030204" pitchFamily="34" charset="0"/>
              </a:rPr>
              <a:t> and create stark contrasts with light</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Never shows a subjects face but rather shows a massive rising city around the subject as to show the </a:t>
            </a:r>
            <a:r>
              <a:rPr lang="en-US" sz="1300" b="1" u="sng" dirty="0">
                <a:latin typeface="Calibri" panose="020F0502020204030204" pitchFamily="34" charset="0"/>
                <a:cs typeface="Calibri" panose="020F0502020204030204" pitchFamily="34" charset="0"/>
              </a:rPr>
              <a:t>interaction</a:t>
            </a:r>
            <a:r>
              <a:rPr lang="en-US" sz="1300" dirty="0">
                <a:latin typeface="Calibri" panose="020F0502020204030204" pitchFamily="34" charset="0"/>
                <a:cs typeface="Calibri" panose="020F0502020204030204" pitchFamily="34" charset="0"/>
              </a:rPr>
              <a:t> between the person and city rather than just one or the other</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Composes his shots so that the person is always dwarfed a never filling the frame</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Shoots only in </a:t>
            </a:r>
            <a:r>
              <a:rPr lang="en-US" sz="1300" b="1" u="sng" dirty="0">
                <a:latin typeface="Calibri" panose="020F0502020204030204" pitchFamily="34" charset="0"/>
                <a:cs typeface="Calibri" panose="020F0502020204030204" pitchFamily="34" charset="0"/>
              </a:rPr>
              <a:t>black and white</a:t>
            </a:r>
            <a:r>
              <a:rPr lang="en-US" sz="1300" dirty="0">
                <a:latin typeface="Calibri" panose="020F0502020204030204" pitchFamily="34" charset="0"/>
                <a:cs typeface="Calibri" panose="020F0502020204030204" pitchFamily="34" charset="0"/>
              </a:rPr>
              <a:t> and uses heavy amounts of environmental </a:t>
            </a:r>
            <a:r>
              <a:rPr lang="en-US" sz="1300" b="1" u="sng" dirty="0">
                <a:latin typeface="Calibri" panose="020F0502020204030204" pitchFamily="34" charset="0"/>
                <a:cs typeface="Calibri" panose="020F0502020204030204" pitchFamily="34" charset="0"/>
              </a:rPr>
              <a:t>texture</a:t>
            </a:r>
            <a:r>
              <a:rPr lang="en-US" sz="13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Tends to find </a:t>
            </a:r>
            <a:r>
              <a:rPr lang="en-US" sz="1300" b="1" u="sng" dirty="0">
                <a:latin typeface="Calibri" panose="020F0502020204030204" pitchFamily="34" charset="0"/>
                <a:cs typeface="Calibri" panose="020F0502020204030204" pitchFamily="34" charset="0"/>
              </a:rPr>
              <a:t>balance</a:t>
            </a:r>
            <a:r>
              <a:rPr lang="en-US" sz="1300" dirty="0">
                <a:latin typeface="Calibri" panose="020F0502020204030204" pitchFamily="34" charset="0"/>
                <a:cs typeface="Calibri" panose="020F0502020204030204" pitchFamily="34" charset="0"/>
              </a:rPr>
              <a:t> through more </a:t>
            </a:r>
            <a:r>
              <a:rPr lang="en-US" sz="1300" b="1" u="sng" dirty="0">
                <a:latin typeface="Calibri" panose="020F0502020204030204" pitchFamily="34" charset="0"/>
                <a:cs typeface="Calibri" panose="020F0502020204030204" pitchFamily="34" charset="0"/>
              </a:rPr>
              <a:t>symmetrical compositions</a:t>
            </a:r>
            <a:r>
              <a:rPr lang="en-US" sz="1300" dirty="0">
                <a:latin typeface="Calibri" panose="020F0502020204030204" pitchFamily="34" charset="0"/>
                <a:cs typeface="Calibri" panose="020F0502020204030204" pitchFamily="34" charset="0"/>
              </a:rPr>
              <a:t> that focus on the </a:t>
            </a:r>
            <a:r>
              <a:rPr lang="en-US" sz="1300" b="1" u="sng" dirty="0">
                <a:latin typeface="Calibri" panose="020F0502020204030204" pitchFamily="34" charset="0"/>
                <a:cs typeface="Calibri" panose="020F0502020204030204" pitchFamily="34" charset="0"/>
              </a:rPr>
              <a:t>structure</a:t>
            </a:r>
            <a:r>
              <a:rPr lang="en-US" sz="1300" dirty="0">
                <a:latin typeface="Calibri" panose="020F0502020204030204" pitchFamily="34" charset="0"/>
                <a:cs typeface="Calibri" panose="020F0502020204030204" pitchFamily="34" charset="0"/>
              </a:rPr>
              <a:t> of the environment rather than the place of the subject</a:t>
            </a:r>
          </a:p>
        </p:txBody>
      </p:sp>
      <p:sp>
        <p:nvSpPr>
          <p:cNvPr id="26" name="TextBox 25">
            <a:extLst>
              <a:ext uri="{FF2B5EF4-FFF2-40B4-BE49-F238E27FC236}">
                <a16:creationId xmlns:a16="http://schemas.microsoft.com/office/drawing/2014/main" id="{1F5D85D6-A499-4867-8E58-941C6E254501}"/>
              </a:ext>
            </a:extLst>
          </p:cNvPr>
          <p:cNvSpPr txBox="1"/>
          <p:nvPr/>
        </p:nvSpPr>
        <p:spPr>
          <a:xfrm>
            <a:off x="216111" y="2237004"/>
            <a:ext cx="2885111" cy="449353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Uses </a:t>
            </a:r>
            <a:r>
              <a:rPr lang="en-US" sz="1300" b="1" u="sng" dirty="0">
                <a:latin typeface="Calibri" panose="020F0502020204030204" pitchFamily="34" charset="0"/>
                <a:cs typeface="Calibri" panose="020F0502020204030204" pitchFamily="34" charset="0"/>
              </a:rPr>
              <a:t>light</a:t>
            </a:r>
            <a:r>
              <a:rPr lang="en-US" sz="1300" dirty="0">
                <a:latin typeface="Calibri" panose="020F0502020204030204" pitchFamily="34" charset="0"/>
                <a:cs typeface="Calibri" panose="020F0502020204030204" pitchFamily="34" charset="0"/>
              </a:rPr>
              <a:t> as a key point of emphasis for the story being told in his photos (for example he uses light to emphasize a person counting change by keeping the change in the light and the person in the shadow in his piece </a:t>
            </a:r>
            <a:r>
              <a:rPr lang="en-US" sz="1300" i="1" dirty="0">
                <a:latin typeface="Calibri" panose="020F0502020204030204" pitchFamily="34" charset="0"/>
                <a:cs typeface="Calibri" panose="020F0502020204030204" pitchFamily="34" charset="0"/>
              </a:rPr>
              <a:t>Counting Change</a:t>
            </a:r>
            <a:r>
              <a:rPr lang="en-US" sz="13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Always </a:t>
            </a:r>
            <a:r>
              <a:rPr lang="en-US" sz="1300" b="1" u="sng" dirty="0">
                <a:latin typeface="Calibri" panose="020F0502020204030204" pitchFamily="34" charset="0"/>
                <a:cs typeface="Calibri" panose="020F0502020204030204" pitchFamily="34" charset="0"/>
              </a:rPr>
              <a:t>shoots people</a:t>
            </a:r>
            <a:r>
              <a:rPr lang="en-US" sz="1300" dirty="0">
                <a:latin typeface="Calibri" panose="020F0502020204030204" pitchFamily="34" charset="0"/>
                <a:cs typeface="Calibri" panose="020F0502020204030204" pitchFamily="34" charset="0"/>
              </a:rPr>
              <a:t> as to capture their story and doesn’t always focus on getting the perfect street shot, he’ll shoot what he sees when he sees it</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Tends to have more </a:t>
            </a:r>
            <a:r>
              <a:rPr lang="en-US" sz="1300" b="1" u="sng" dirty="0">
                <a:latin typeface="Calibri" panose="020F0502020204030204" pitchFamily="34" charset="0"/>
                <a:cs typeface="Calibri" panose="020F0502020204030204" pitchFamily="34" charset="0"/>
              </a:rPr>
              <a:t>organic lines and shapes</a:t>
            </a:r>
            <a:r>
              <a:rPr lang="en-US" sz="1300" dirty="0">
                <a:latin typeface="Calibri" panose="020F0502020204030204" pitchFamily="34" charset="0"/>
                <a:cs typeface="Calibri" panose="020F0502020204030204" pitchFamily="34" charset="0"/>
              </a:rPr>
              <a:t> in his work as the urban areas he shoots tend to be dilapidated</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His work is all </a:t>
            </a:r>
            <a:r>
              <a:rPr lang="en-US" sz="1300" b="1" u="sng" dirty="0">
                <a:latin typeface="Calibri" panose="020F0502020204030204" pitchFamily="34" charset="0"/>
                <a:cs typeface="Calibri" panose="020F0502020204030204" pitchFamily="34" charset="0"/>
              </a:rPr>
              <a:t>contemporary realism </a:t>
            </a:r>
            <a:r>
              <a:rPr lang="en-US" sz="1300" dirty="0">
                <a:latin typeface="Calibri" panose="020F0502020204030204" pitchFamily="34" charset="0"/>
                <a:cs typeface="Calibri" panose="020F0502020204030204" pitchFamily="34" charset="0"/>
              </a:rPr>
              <a:t>and </a:t>
            </a:r>
            <a:r>
              <a:rPr lang="en-US" sz="1300" b="1" u="sng" dirty="0">
                <a:latin typeface="Calibri" panose="020F0502020204030204" pitchFamily="34" charset="0"/>
                <a:cs typeface="Calibri" panose="020F0502020204030204" pitchFamily="34" charset="0"/>
              </a:rPr>
              <a:t>photo journalism </a:t>
            </a:r>
            <a:r>
              <a:rPr lang="en-US" sz="1300" dirty="0">
                <a:latin typeface="Calibri" panose="020F0502020204030204" pitchFamily="34" charset="0"/>
                <a:cs typeface="Calibri" panose="020F0502020204030204" pitchFamily="34" charset="0"/>
              </a:rPr>
              <a:t>which means he doesn’t edit his photos in photoshop </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Focuses on achieving a sense of </a:t>
            </a:r>
            <a:r>
              <a:rPr lang="en-US" sz="1300" b="1" u="sng" dirty="0">
                <a:latin typeface="Calibri" panose="020F0502020204030204" pitchFamily="34" charset="0"/>
                <a:cs typeface="Calibri" panose="020F0502020204030204" pitchFamily="34" charset="0"/>
              </a:rPr>
              <a:t>balance</a:t>
            </a:r>
            <a:r>
              <a:rPr lang="en-US" sz="1300" dirty="0">
                <a:latin typeface="Calibri" panose="020F0502020204030204" pitchFamily="34" charset="0"/>
                <a:cs typeface="Calibri" panose="020F0502020204030204" pitchFamily="34" charset="0"/>
              </a:rPr>
              <a:t> by using the </a:t>
            </a:r>
            <a:r>
              <a:rPr lang="en-US" sz="1300" b="1" u="sng" dirty="0">
                <a:latin typeface="Calibri" panose="020F0502020204030204" pitchFamily="34" charset="0"/>
                <a:cs typeface="Calibri" panose="020F0502020204030204" pitchFamily="34" charset="0"/>
              </a:rPr>
              <a:t>rule of thirds</a:t>
            </a:r>
            <a:r>
              <a:rPr lang="en-US" sz="1300" dirty="0">
                <a:latin typeface="Calibri" panose="020F0502020204030204" pitchFamily="34" charset="0"/>
                <a:cs typeface="Calibri" panose="020F0502020204030204" pitchFamily="34" charset="0"/>
              </a:rPr>
              <a:t> and other techniques</a:t>
            </a:r>
          </a:p>
        </p:txBody>
      </p:sp>
      <p:sp>
        <p:nvSpPr>
          <p:cNvPr id="27" name="TextBox 26">
            <a:extLst>
              <a:ext uri="{FF2B5EF4-FFF2-40B4-BE49-F238E27FC236}">
                <a16:creationId xmlns:a16="http://schemas.microsoft.com/office/drawing/2014/main" id="{4272EB9D-BCDC-408D-8085-98317DCE4EB0}"/>
              </a:ext>
            </a:extLst>
          </p:cNvPr>
          <p:cNvSpPr txBox="1"/>
          <p:nvPr/>
        </p:nvSpPr>
        <p:spPr>
          <a:xfrm>
            <a:off x="3346704" y="2237004"/>
            <a:ext cx="5119846" cy="109260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Use large swooping </a:t>
            </a:r>
            <a:r>
              <a:rPr lang="en-US" sz="1300" b="1" u="sng" dirty="0">
                <a:latin typeface="Calibri" panose="020F0502020204030204" pitchFamily="34" charset="0"/>
                <a:cs typeface="Calibri" panose="020F0502020204030204" pitchFamily="34" charset="0"/>
              </a:rPr>
              <a:t>shadows</a:t>
            </a:r>
            <a:r>
              <a:rPr lang="en-US" sz="1300" dirty="0">
                <a:latin typeface="Calibri" panose="020F0502020204030204" pitchFamily="34" charset="0"/>
                <a:cs typeface="Calibri" panose="020F0502020204030204" pitchFamily="34" charset="0"/>
              </a:rPr>
              <a:t> to cut the edges of the picture out and better </a:t>
            </a:r>
            <a:r>
              <a:rPr lang="en-US" sz="1300" b="1" u="sng" dirty="0">
                <a:latin typeface="Calibri" panose="020F0502020204030204" pitchFamily="34" charset="0"/>
                <a:cs typeface="Calibri" panose="020F0502020204030204" pitchFamily="34" charset="0"/>
              </a:rPr>
              <a:t>frame</a:t>
            </a:r>
            <a:r>
              <a:rPr lang="en-US" sz="1300" dirty="0">
                <a:latin typeface="Calibri" panose="020F0502020204030204" pitchFamily="34" charset="0"/>
                <a:cs typeface="Calibri" panose="020F0502020204030204" pitchFamily="34" charset="0"/>
              </a:rPr>
              <a:t> the subject, or a specific element in the photo</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Both artists shot in black and white film for the pieces being studied to deprive the photo of </a:t>
            </a:r>
            <a:r>
              <a:rPr lang="en-US" sz="1300" b="1" u="sng" dirty="0">
                <a:latin typeface="Calibri" panose="020F0502020204030204" pitchFamily="34" charset="0"/>
                <a:cs typeface="Calibri" panose="020F0502020204030204" pitchFamily="34" charset="0"/>
              </a:rPr>
              <a:t>color</a:t>
            </a:r>
            <a:r>
              <a:rPr lang="en-US" sz="1300" dirty="0">
                <a:latin typeface="Calibri" panose="020F0502020204030204" pitchFamily="34" charset="0"/>
                <a:cs typeface="Calibri" panose="020F0502020204030204" pitchFamily="34" charset="0"/>
              </a:rPr>
              <a:t> and rely more heavily on tactile subtilties like </a:t>
            </a:r>
            <a:r>
              <a:rPr lang="en-US" sz="1300" b="1" u="sng" dirty="0">
                <a:latin typeface="Calibri" panose="020F0502020204030204" pitchFamily="34" charset="0"/>
                <a:cs typeface="Calibri" panose="020F0502020204030204" pitchFamily="34" charset="0"/>
              </a:rPr>
              <a:t>texture</a:t>
            </a:r>
            <a:r>
              <a:rPr lang="en-US" sz="1300" dirty="0">
                <a:latin typeface="Calibri" panose="020F0502020204030204" pitchFamily="34" charset="0"/>
                <a:cs typeface="Calibri" panose="020F0502020204030204" pitchFamily="34" charset="0"/>
              </a:rPr>
              <a:t> and </a:t>
            </a:r>
            <a:r>
              <a:rPr lang="en-US" sz="1300" b="1" u="sng" dirty="0">
                <a:latin typeface="Calibri" panose="020F0502020204030204" pitchFamily="34" charset="0"/>
                <a:cs typeface="Calibri" panose="020F0502020204030204" pitchFamily="34" charset="0"/>
              </a:rPr>
              <a:t>balance</a:t>
            </a:r>
          </a:p>
        </p:txBody>
      </p:sp>
      <p:sp>
        <p:nvSpPr>
          <p:cNvPr id="28" name="TextBox 27">
            <a:extLst>
              <a:ext uri="{FF2B5EF4-FFF2-40B4-BE49-F238E27FC236}">
                <a16:creationId xmlns:a16="http://schemas.microsoft.com/office/drawing/2014/main" id="{DC28B0D0-105A-498A-889C-EE18839F13F3}"/>
              </a:ext>
            </a:extLst>
          </p:cNvPr>
          <p:cNvSpPr txBox="1"/>
          <p:nvPr/>
        </p:nvSpPr>
        <p:spPr>
          <a:xfrm>
            <a:off x="3346704" y="3329611"/>
            <a:ext cx="2766991" cy="149271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Both artists avoid the face of the subject as to keep the purity of the </a:t>
            </a:r>
            <a:r>
              <a:rPr lang="en-US" sz="1300" b="1" u="sng" dirty="0">
                <a:latin typeface="Calibri" panose="020F0502020204030204" pitchFamily="34" charset="0"/>
                <a:cs typeface="Calibri" panose="020F0502020204030204" pitchFamily="34" charset="0"/>
              </a:rPr>
              <a:t>human form</a:t>
            </a:r>
            <a:r>
              <a:rPr lang="en-US" sz="1300" dirty="0">
                <a:latin typeface="Calibri" panose="020F0502020204030204" pitchFamily="34" charset="0"/>
                <a:cs typeface="Calibri" panose="020F0502020204030204" pitchFamily="34" charset="0"/>
              </a:rPr>
              <a:t> and more so show a universal emotions like fate or a lack of hope</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Use natural </a:t>
            </a:r>
            <a:r>
              <a:rPr lang="en-US" sz="1300" b="1" u="sng" dirty="0">
                <a:latin typeface="Calibri" panose="020F0502020204030204" pitchFamily="34" charset="0"/>
                <a:cs typeface="Calibri" panose="020F0502020204030204" pitchFamily="34" charset="0"/>
              </a:rPr>
              <a:t>leading lines</a:t>
            </a:r>
            <a:r>
              <a:rPr lang="en-US" sz="1300" dirty="0">
                <a:latin typeface="Calibri" panose="020F0502020204030204" pitchFamily="34" charset="0"/>
                <a:cs typeface="Calibri" panose="020F0502020204030204" pitchFamily="34" charset="0"/>
              </a:rPr>
              <a:t> like shadows and walls as guides </a:t>
            </a:r>
          </a:p>
        </p:txBody>
      </p:sp>
    </p:spTree>
    <p:extLst>
      <p:ext uri="{BB962C8B-B14F-4D97-AF65-F5344CB8AC3E}">
        <p14:creationId xmlns:p14="http://schemas.microsoft.com/office/powerpoint/2010/main" val="2805862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EB3-4BEE-4659-BC3C-1313F2A641DF}"/>
              </a:ext>
            </a:extLst>
          </p:cNvPr>
          <p:cNvSpPr>
            <a:spLocks noGrp="1"/>
          </p:cNvSpPr>
          <p:nvPr>
            <p:ph type="title"/>
          </p:nvPr>
        </p:nvSpPr>
        <p:spPr>
          <a:xfrm>
            <a:off x="1023457" y="553548"/>
            <a:ext cx="9625463" cy="957395"/>
          </a:xfrm>
        </p:spPr>
        <p:txBody>
          <a:bodyPr>
            <a:normAutofit/>
          </a:bodyPr>
          <a:lstStyle/>
          <a:p>
            <a:pPr algn="ctr"/>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Comparison of line usage</a:t>
            </a:r>
            <a:endParaRPr lang="en-US" u="sng" dirty="0"/>
          </a:p>
        </p:txBody>
      </p:sp>
      <p:pic>
        <p:nvPicPr>
          <p:cNvPr id="6" name="Picture 5">
            <a:extLst>
              <a:ext uri="{FF2B5EF4-FFF2-40B4-BE49-F238E27FC236}">
                <a16:creationId xmlns:a16="http://schemas.microsoft.com/office/drawing/2014/main" id="{13B07A53-E1FC-41AB-B64D-A7A6B6236912}"/>
              </a:ext>
            </a:extLst>
          </p:cNvPr>
          <p:cNvPicPr>
            <a:picLocks noChangeAspect="1"/>
          </p:cNvPicPr>
          <p:nvPr/>
        </p:nvPicPr>
        <p:blipFill rotWithShape="1">
          <a:blip r:embed="rId2"/>
          <a:srcRect l="20748" r="11360"/>
          <a:stretch/>
        </p:blipFill>
        <p:spPr>
          <a:xfrm>
            <a:off x="75089" y="1897668"/>
            <a:ext cx="2105637" cy="2030520"/>
          </a:xfrm>
          <a:prstGeom prst="rect">
            <a:avLst/>
          </a:prstGeom>
        </p:spPr>
      </p:pic>
      <p:sp>
        <p:nvSpPr>
          <p:cNvPr id="13" name="TextBox 12">
            <a:extLst>
              <a:ext uri="{FF2B5EF4-FFF2-40B4-BE49-F238E27FC236}">
                <a16:creationId xmlns:a16="http://schemas.microsoft.com/office/drawing/2014/main" id="{06E01F30-39E2-426A-A4F1-6CBE1A317956}"/>
              </a:ext>
            </a:extLst>
          </p:cNvPr>
          <p:cNvSpPr txBox="1"/>
          <p:nvPr/>
        </p:nvSpPr>
        <p:spPr>
          <a:xfrm>
            <a:off x="75088" y="4057568"/>
            <a:ext cx="2105638"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Unemployed</a:t>
            </a:r>
            <a:r>
              <a:rPr lang="en-US" sz="800" dirty="0">
                <a:latin typeface="Calibri" panose="020F0502020204030204" pitchFamily="34" charset="0"/>
                <a:cs typeface="Calibri" panose="020F0502020204030204" pitchFamily="34" charset="0"/>
              </a:rPr>
              <a:t>, Paul Calhoun</a:t>
            </a:r>
          </a:p>
        </p:txBody>
      </p:sp>
      <p:pic>
        <p:nvPicPr>
          <p:cNvPr id="8" name="Picture 7">
            <a:extLst>
              <a:ext uri="{FF2B5EF4-FFF2-40B4-BE49-F238E27FC236}">
                <a16:creationId xmlns:a16="http://schemas.microsoft.com/office/drawing/2014/main" id="{9A5CE34B-6BCA-4F6B-A273-A5975BC63B70}"/>
              </a:ext>
            </a:extLst>
          </p:cNvPr>
          <p:cNvPicPr>
            <a:picLocks noChangeAspect="1"/>
          </p:cNvPicPr>
          <p:nvPr/>
        </p:nvPicPr>
        <p:blipFill rotWithShape="1">
          <a:blip r:embed="rId3"/>
          <a:srcRect l="17945" r="19902"/>
          <a:stretch/>
        </p:blipFill>
        <p:spPr>
          <a:xfrm>
            <a:off x="165628" y="4327439"/>
            <a:ext cx="1924558" cy="2057457"/>
          </a:xfrm>
          <a:prstGeom prst="rect">
            <a:avLst/>
          </a:prstGeom>
        </p:spPr>
      </p:pic>
      <p:sp>
        <p:nvSpPr>
          <p:cNvPr id="14" name="TextBox 13">
            <a:extLst>
              <a:ext uri="{FF2B5EF4-FFF2-40B4-BE49-F238E27FC236}">
                <a16:creationId xmlns:a16="http://schemas.microsoft.com/office/drawing/2014/main" id="{3E4AC5EF-7D23-460E-873E-7C4750BD34E0}"/>
              </a:ext>
            </a:extLst>
          </p:cNvPr>
          <p:cNvSpPr txBox="1"/>
          <p:nvPr/>
        </p:nvSpPr>
        <p:spPr>
          <a:xfrm>
            <a:off x="165628" y="6530433"/>
            <a:ext cx="1924558"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Counting Change</a:t>
            </a:r>
            <a:r>
              <a:rPr lang="en-US" sz="800" dirty="0">
                <a:latin typeface="Calibri" panose="020F0502020204030204" pitchFamily="34" charset="0"/>
                <a:cs typeface="Calibri" panose="020F0502020204030204" pitchFamily="34" charset="0"/>
              </a:rPr>
              <a:t>, Paul Calhoun</a:t>
            </a:r>
          </a:p>
        </p:txBody>
      </p:sp>
      <p:sp>
        <p:nvSpPr>
          <p:cNvPr id="15" name="TextBox 14">
            <a:extLst>
              <a:ext uri="{FF2B5EF4-FFF2-40B4-BE49-F238E27FC236}">
                <a16:creationId xmlns:a16="http://schemas.microsoft.com/office/drawing/2014/main" id="{57ECA6BA-3D3E-44D8-A19E-86F288184D41}"/>
              </a:ext>
            </a:extLst>
          </p:cNvPr>
          <p:cNvSpPr txBox="1"/>
          <p:nvPr/>
        </p:nvSpPr>
        <p:spPr>
          <a:xfrm>
            <a:off x="2507654" y="2425909"/>
            <a:ext cx="3096192" cy="249299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Lines are much more </a:t>
            </a:r>
            <a:r>
              <a:rPr lang="en-US" sz="1300" b="1" u="sng" dirty="0">
                <a:latin typeface="Calibri" panose="020F0502020204030204" pitchFamily="34" charset="0"/>
                <a:cs typeface="Calibri" panose="020F0502020204030204" pitchFamily="34" charset="0"/>
              </a:rPr>
              <a:t>organic</a:t>
            </a:r>
            <a:r>
              <a:rPr lang="en-US" sz="1300" dirty="0">
                <a:latin typeface="Calibri" panose="020F0502020204030204" pitchFamily="34" charset="0"/>
                <a:cs typeface="Calibri" panose="020F0502020204030204" pitchFamily="34" charset="0"/>
              </a:rPr>
              <a:t> and have curves in them rather than being completely straight and geometric</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Some lines are quite </a:t>
            </a:r>
            <a:r>
              <a:rPr lang="en-US" sz="1300" b="1" u="sng" dirty="0">
                <a:latin typeface="Calibri" panose="020F0502020204030204" pitchFamily="34" charset="0"/>
                <a:cs typeface="Calibri" panose="020F0502020204030204" pitchFamily="34" charset="0"/>
              </a:rPr>
              <a:t>soft</a:t>
            </a:r>
            <a:r>
              <a:rPr lang="en-US" sz="1300" dirty="0">
                <a:latin typeface="Calibri" panose="020F0502020204030204" pitchFamily="34" charset="0"/>
                <a:cs typeface="Calibri" panose="020F0502020204030204" pitchFamily="34" charset="0"/>
              </a:rPr>
              <a:t> and are casted by gentle that are meant to show </a:t>
            </a:r>
            <a:r>
              <a:rPr lang="en-US" sz="1300" b="1" u="sng" dirty="0">
                <a:latin typeface="Calibri" panose="020F0502020204030204" pitchFamily="34" charset="0"/>
                <a:cs typeface="Calibri" panose="020F0502020204030204" pitchFamily="34" charset="0"/>
              </a:rPr>
              <a:t>gradual tone changes</a:t>
            </a:r>
            <a:r>
              <a:rPr lang="en-US" sz="1300" dirty="0">
                <a:latin typeface="Calibri" panose="020F0502020204030204" pitchFamily="34" charset="0"/>
                <a:cs typeface="Calibri" panose="020F0502020204030204" pitchFamily="34" charset="0"/>
              </a:rPr>
              <a:t> as opposed to sharp contrasts</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Lines made by humans are sloped and organic and many times direct the viewer to the ground </a:t>
            </a:r>
          </a:p>
          <a:p>
            <a:pPr marL="171450" indent="-171450">
              <a:buFont typeface="Arial" panose="020B0604020202020204" pitchFamily="34" charset="0"/>
              <a:buChar char="•"/>
            </a:pPr>
            <a:r>
              <a:rPr lang="en-US" sz="1300" b="1" u="sng" dirty="0">
                <a:latin typeface="Calibri" panose="020F0502020204030204" pitchFamily="34" charset="0"/>
                <a:cs typeface="Calibri" panose="020F0502020204030204" pitchFamily="34" charset="0"/>
              </a:rPr>
              <a:t>Straight lines</a:t>
            </a:r>
            <a:r>
              <a:rPr lang="en-US" sz="1300" dirty="0">
                <a:latin typeface="Calibri" panose="020F0502020204030204" pitchFamily="34" charset="0"/>
                <a:cs typeface="Calibri" panose="020F0502020204030204" pitchFamily="34" charset="0"/>
              </a:rPr>
              <a:t> are used as levels to frame the subject and create </a:t>
            </a:r>
            <a:r>
              <a:rPr lang="en-US" sz="1300" b="1" u="sng" dirty="0">
                <a:latin typeface="Calibri" panose="020F0502020204030204" pitchFamily="34" charset="0"/>
                <a:cs typeface="Calibri" panose="020F0502020204030204" pitchFamily="34" charset="0"/>
              </a:rPr>
              <a:t>balance</a:t>
            </a:r>
          </a:p>
        </p:txBody>
      </p:sp>
      <p:pic>
        <p:nvPicPr>
          <p:cNvPr id="16" name="Picture 15" descr="&quot;Approaching Shadow&quot;, 1954, Fan Ho&#10;&#10;“Street Life: Hong Kong in the 1950s as Seen through the Lens of Photographer Fan Ho.” South China Morning Post, South China Morning Post, 17 Nov. 2015, www.scmp.com/news/hong-kong/education-community/article/1879716/street-life-hong-kong-1950s-seen-through-lens.">
            <a:extLst>
              <a:ext uri="{FF2B5EF4-FFF2-40B4-BE49-F238E27FC236}">
                <a16:creationId xmlns:a16="http://schemas.microsoft.com/office/drawing/2014/main" id="{7371D3D2-D7F1-424D-82D7-4E443BEF432F}"/>
              </a:ext>
            </a:extLst>
          </p:cNvPr>
          <p:cNvPicPr>
            <a:picLocks noChangeAspect="1"/>
          </p:cNvPicPr>
          <p:nvPr/>
        </p:nvPicPr>
        <p:blipFill rotWithShape="1">
          <a:blip r:embed="rId4"/>
          <a:srcRect t="49765"/>
          <a:stretch/>
        </p:blipFill>
        <p:spPr>
          <a:xfrm>
            <a:off x="9468559" y="2018590"/>
            <a:ext cx="2595750" cy="1790012"/>
          </a:xfrm>
          <a:prstGeom prst="rect">
            <a:avLst/>
          </a:prstGeom>
        </p:spPr>
      </p:pic>
      <p:pic>
        <p:nvPicPr>
          <p:cNvPr id="17" name="Picture 16">
            <a:extLst>
              <a:ext uri="{FF2B5EF4-FFF2-40B4-BE49-F238E27FC236}">
                <a16:creationId xmlns:a16="http://schemas.microsoft.com/office/drawing/2014/main" id="{F5A6418E-BCF8-40E0-B5ED-DD813AC65B31}"/>
              </a:ext>
            </a:extLst>
          </p:cNvPr>
          <p:cNvPicPr>
            <a:picLocks noChangeAspect="1"/>
          </p:cNvPicPr>
          <p:nvPr/>
        </p:nvPicPr>
        <p:blipFill rotWithShape="1">
          <a:blip r:embed="rId5"/>
          <a:srcRect t="50000"/>
          <a:stretch/>
        </p:blipFill>
        <p:spPr>
          <a:xfrm>
            <a:off x="9466018" y="4440525"/>
            <a:ext cx="2424704" cy="1900848"/>
          </a:xfrm>
          <a:prstGeom prst="rect">
            <a:avLst/>
          </a:prstGeom>
        </p:spPr>
      </p:pic>
      <p:sp>
        <p:nvSpPr>
          <p:cNvPr id="18" name="TextBox 17">
            <a:extLst>
              <a:ext uri="{FF2B5EF4-FFF2-40B4-BE49-F238E27FC236}">
                <a16:creationId xmlns:a16="http://schemas.microsoft.com/office/drawing/2014/main" id="{4109BC42-7903-4840-B7E5-B49CA3EE0848}"/>
              </a:ext>
            </a:extLst>
          </p:cNvPr>
          <p:cNvSpPr txBox="1"/>
          <p:nvPr/>
        </p:nvSpPr>
        <p:spPr>
          <a:xfrm>
            <a:off x="9466018" y="6443809"/>
            <a:ext cx="2424703"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Hong Kong Venice </a:t>
            </a:r>
            <a:r>
              <a:rPr lang="en-US" sz="800" dirty="0">
                <a:latin typeface="Calibri" panose="020F0502020204030204" pitchFamily="34" charset="0"/>
                <a:cs typeface="Calibri" panose="020F0502020204030204" pitchFamily="34" charset="0"/>
              </a:rPr>
              <a:t>, 1962, Fan Ho</a:t>
            </a:r>
          </a:p>
        </p:txBody>
      </p:sp>
      <p:sp>
        <p:nvSpPr>
          <p:cNvPr id="19" name="TextBox 18">
            <a:extLst>
              <a:ext uri="{FF2B5EF4-FFF2-40B4-BE49-F238E27FC236}">
                <a16:creationId xmlns:a16="http://schemas.microsoft.com/office/drawing/2014/main" id="{E700EA4E-7AB3-4A1E-B48C-EBD7E4ABB472}"/>
              </a:ext>
            </a:extLst>
          </p:cNvPr>
          <p:cNvSpPr txBox="1"/>
          <p:nvPr/>
        </p:nvSpPr>
        <p:spPr>
          <a:xfrm>
            <a:off x="9470038" y="3911038"/>
            <a:ext cx="2594271"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Approaching Shadow</a:t>
            </a:r>
            <a:r>
              <a:rPr lang="en-US" sz="800" dirty="0">
                <a:latin typeface="Calibri" panose="020F0502020204030204" pitchFamily="34" charset="0"/>
                <a:cs typeface="Calibri" panose="020F0502020204030204" pitchFamily="34" charset="0"/>
              </a:rPr>
              <a:t>, 1954, Fan Ho</a:t>
            </a:r>
          </a:p>
        </p:txBody>
      </p:sp>
      <p:sp>
        <p:nvSpPr>
          <p:cNvPr id="20" name="Title 1">
            <a:extLst>
              <a:ext uri="{FF2B5EF4-FFF2-40B4-BE49-F238E27FC236}">
                <a16:creationId xmlns:a16="http://schemas.microsoft.com/office/drawing/2014/main" id="{F71FDC0A-26C5-462B-AADD-DF1BB77284E6}"/>
              </a:ext>
            </a:extLst>
          </p:cNvPr>
          <p:cNvSpPr txBox="1">
            <a:spLocks/>
          </p:cNvSpPr>
          <p:nvPr/>
        </p:nvSpPr>
        <p:spPr>
          <a:xfrm>
            <a:off x="2944208" y="1921726"/>
            <a:ext cx="2220629" cy="351760"/>
          </a:xfrm>
          <a:prstGeom prst="rect">
            <a:avLst/>
          </a:prstGeom>
        </p:spPr>
        <p:txBody>
          <a:bodyPr vert="horz" lIns="91440" tIns="45720" rIns="91440" bIns="45720" rtlCol="0" anchor="ctr">
            <a:normAutofit/>
          </a:bodyPr>
          <a:lst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17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Paul Calhoun</a:t>
            </a:r>
            <a:endParaRPr lang="en-US" sz="1700" u="sng" dirty="0">
              <a:solidFill>
                <a:schemeClr val="tx1"/>
              </a:solidFill>
            </a:endParaRPr>
          </a:p>
        </p:txBody>
      </p:sp>
      <p:sp>
        <p:nvSpPr>
          <p:cNvPr id="21" name="Title 1">
            <a:extLst>
              <a:ext uri="{FF2B5EF4-FFF2-40B4-BE49-F238E27FC236}">
                <a16:creationId xmlns:a16="http://schemas.microsoft.com/office/drawing/2014/main" id="{01D7AC8D-C856-4457-A92C-7CC4883FAE07}"/>
              </a:ext>
            </a:extLst>
          </p:cNvPr>
          <p:cNvSpPr txBox="1">
            <a:spLocks/>
          </p:cNvSpPr>
          <p:nvPr/>
        </p:nvSpPr>
        <p:spPr>
          <a:xfrm>
            <a:off x="6424617" y="1977795"/>
            <a:ext cx="2220629" cy="276999"/>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20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Fan ho</a:t>
            </a:r>
            <a:endParaRPr lang="en-US" sz="2000" u="sng" dirty="0">
              <a:solidFill>
                <a:schemeClr val="tx1"/>
              </a:solidFill>
            </a:endParaRPr>
          </a:p>
        </p:txBody>
      </p:sp>
      <p:sp>
        <p:nvSpPr>
          <p:cNvPr id="22" name="TextBox 21">
            <a:extLst>
              <a:ext uri="{FF2B5EF4-FFF2-40B4-BE49-F238E27FC236}">
                <a16:creationId xmlns:a16="http://schemas.microsoft.com/office/drawing/2014/main" id="{F59FC60B-32F1-431D-AF92-D38F6C09D830}"/>
              </a:ext>
            </a:extLst>
          </p:cNvPr>
          <p:cNvSpPr txBox="1"/>
          <p:nvPr/>
        </p:nvSpPr>
        <p:spPr>
          <a:xfrm>
            <a:off x="2507654" y="5390949"/>
            <a:ext cx="6535677" cy="129266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85750"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While both of these artists have unique ways of framing their subjects and guiding the viewer through the photo they both use lines to isolate specific elements within the photo</a:t>
            </a:r>
          </a:p>
          <a:p>
            <a:pPr marL="285750"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Frequently you follow a soft gradation into a hard leading line that is created by the stark form of a person</a:t>
            </a:r>
          </a:p>
          <a:p>
            <a:pPr marL="285750"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Shooting in black and white requires the artist to use lines more actively in their work</a:t>
            </a:r>
          </a:p>
        </p:txBody>
      </p:sp>
      <p:sp>
        <p:nvSpPr>
          <p:cNvPr id="23" name="Title 1">
            <a:extLst>
              <a:ext uri="{FF2B5EF4-FFF2-40B4-BE49-F238E27FC236}">
                <a16:creationId xmlns:a16="http://schemas.microsoft.com/office/drawing/2014/main" id="{50EBB1CE-F98E-438D-A58A-06AE3152D06A}"/>
              </a:ext>
            </a:extLst>
          </p:cNvPr>
          <p:cNvSpPr txBox="1">
            <a:spLocks/>
          </p:cNvSpPr>
          <p:nvPr/>
        </p:nvSpPr>
        <p:spPr>
          <a:xfrm>
            <a:off x="4667787" y="5078693"/>
            <a:ext cx="2220629" cy="276999"/>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20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Both</a:t>
            </a:r>
            <a:endParaRPr lang="en-US" sz="2000" u="sng" dirty="0">
              <a:solidFill>
                <a:schemeClr val="tx1"/>
              </a:solidFill>
            </a:endParaRPr>
          </a:p>
        </p:txBody>
      </p:sp>
      <p:sp>
        <p:nvSpPr>
          <p:cNvPr id="25" name="TextBox 24">
            <a:extLst>
              <a:ext uri="{FF2B5EF4-FFF2-40B4-BE49-F238E27FC236}">
                <a16:creationId xmlns:a16="http://schemas.microsoft.com/office/drawing/2014/main" id="{35391722-EB5D-4B2F-A6F0-CC28CBE04677}"/>
              </a:ext>
            </a:extLst>
          </p:cNvPr>
          <p:cNvSpPr txBox="1"/>
          <p:nvPr/>
        </p:nvSpPr>
        <p:spPr>
          <a:xfrm>
            <a:off x="5928319" y="2425909"/>
            <a:ext cx="3213226" cy="249299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Fan Ho is much more directional with his line usage and creates lines directly towards the subject even if they don’t naturally exist in the raw shot</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Sometimes his lines are rather thick and end up becoming makeshift paths that lead your eyes through the photo and towards the details</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The more organic lines tend to be found in clusters and are made by ripples or rubble found throughout the streets of Hong Kong</a:t>
            </a:r>
          </a:p>
        </p:txBody>
      </p:sp>
      <p:sp>
        <p:nvSpPr>
          <p:cNvPr id="24" name="Oval 23">
            <a:extLst>
              <a:ext uri="{FF2B5EF4-FFF2-40B4-BE49-F238E27FC236}">
                <a16:creationId xmlns:a16="http://schemas.microsoft.com/office/drawing/2014/main" id="{F4CA2501-62FD-438C-AB2D-89B04709C8DC}"/>
              </a:ext>
            </a:extLst>
          </p:cNvPr>
          <p:cNvSpPr/>
          <p:nvPr/>
        </p:nvSpPr>
        <p:spPr>
          <a:xfrm rot="17840587">
            <a:off x="1143183" y="1650957"/>
            <a:ext cx="588980" cy="1245057"/>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26" name="Oval 25">
            <a:extLst>
              <a:ext uri="{FF2B5EF4-FFF2-40B4-BE49-F238E27FC236}">
                <a16:creationId xmlns:a16="http://schemas.microsoft.com/office/drawing/2014/main" id="{DB9DB1A4-7A8C-4D32-8BBC-0AF5591A90BA}"/>
              </a:ext>
            </a:extLst>
          </p:cNvPr>
          <p:cNvSpPr/>
          <p:nvPr/>
        </p:nvSpPr>
        <p:spPr>
          <a:xfrm rot="16726441">
            <a:off x="1130558" y="2826510"/>
            <a:ext cx="428589" cy="1514469"/>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27" name="Straight Arrow Connector 26">
            <a:extLst>
              <a:ext uri="{FF2B5EF4-FFF2-40B4-BE49-F238E27FC236}">
                <a16:creationId xmlns:a16="http://schemas.microsoft.com/office/drawing/2014/main" id="{7218814D-B25F-4B9F-8F34-81C84E2B44B9}"/>
              </a:ext>
            </a:extLst>
          </p:cNvPr>
          <p:cNvCxnSpPr>
            <a:cxnSpLocks/>
            <a:stCxn id="15" idx="1"/>
            <a:endCxn id="24" idx="4"/>
          </p:cNvCxnSpPr>
          <p:nvPr/>
        </p:nvCxnSpPr>
        <p:spPr>
          <a:xfrm flipH="1" flipV="1">
            <a:off x="1990648" y="2559424"/>
            <a:ext cx="517006" cy="1112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867F5D4-694D-4775-82AF-D515FC11518C}"/>
              </a:ext>
            </a:extLst>
          </p:cNvPr>
          <p:cNvCxnSpPr>
            <a:cxnSpLocks/>
            <a:stCxn id="15" idx="1"/>
            <a:endCxn id="26" idx="4"/>
          </p:cNvCxnSpPr>
          <p:nvPr/>
        </p:nvCxnSpPr>
        <p:spPr>
          <a:xfrm flipH="1">
            <a:off x="2093226" y="3672404"/>
            <a:ext cx="414428" cy="26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300534EC-7F77-4B44-8F72-731A9CE38A2C}"/>
              </a:ext>
            </a:extLst>
          </p:cNvPr>
          <p:cNvSpPr/>
          <p:nvPr/>
        </p:nvSpPr>
        <p:spPr>
          <a:xfrm rot="14826403">
            <a:off x="508475" y="5956950"/>
            <a:ext cx="324155" cy="479565"/>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id="{7641717C-CD93-46A6-8F6A-CD6D7D77AD2E}"/>
              </a:ext>
            </a:extLst>
          </p:cNvPr>
          <p:cNvCxnSpPr>
            <a:cxnSpLocks/>
            <a:stCxn id="15" idx="1"/>
            <a:endCxn id="29" idx="4"/>
          </p:cNvCxnSpPr>
          <p:nvPr/>
        </p:nvCxnSpPr>
        <p:spPr>
          <a:xfrm flipH="1">
            <a:off x="891447" y="3672404"/>
            <a:ext cx="1616207" cy="2431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72B2C2A0-2211-4F21-8CAF-D71ADD3E3411}"/>
              </a:ext>
            </a:extLst>
          </p:cNvPr>
          <p:cNvSpPr/>
          <p:nvPr/>
        </p:nvSpPr>
        <p:spPr>
          <a:xfrm>
            <a:off x="9708476" y="2114193"/>
            <a:ext cx="256381" cy="742032"/>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32" name="Oval 31">
            <a:extLst>
              <a:ext uri="{FF2B5EF4-FFF2-40B4-BE49-F238E27FC236}">
                <a16:creationId xmlns:a16="http://schemas.microsoft.com/office/drawing/2014/main" id="{155098DE-6F06-460E-9FC7-CE0EA49D07A2}"/>
              </a:ext>
            </a:extLst>
          </p:cNvPr>
          <p:cNvSpPr/>
          <p:nvPr/>
        </p:nvSpPr>
        <p:spPr>
          <a:xfrm rot="2029908">
            <a:off x="10283398" y="2146806"/>
            <a:ext cx="331388" cy="1245057"/>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955D0C42-6144-4258-8123-F840C6798825}"/>
              </a:ext>
            </a:extLst>
          </p:cNvPr>
          <p:cNvCxnSpPr>
            <a:cxnSpLocks/>
            <a:stCxn id="25" idx="3"/>
            <a:endCxn id="31" idx="4"/>
          </p:cNvCxnSpPr>
          <p:nvPr/>
        </p:nvCxnSpPr>
        <p:spPr>
          <a:xfrm flipV="1">
            <a:off x="9141545" y="2856225"/>
            <a:ext cx="695122" cy="816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BA3A421-1A9F-4EBC-9DCA-48F554BAE574}"/>
              </a:ext>
            </a:extLst>
          </p:cNvPr>
          <p:cNvCxnSpPr>
            <a:cxnSpLocks/>
            <a:stCxn id="25" idx="3"/>
            <a:endCxn id="32" idx="4"/>
          </p:cNvCxnSpPr>
          <p:nvPr/>
        </p:nvCxnSpPr>
        <p:spPr>
          <a:xfrm flipV="1">
            <a:off x="9141545" y="3286454"/>
            <a:ext cx="960950" cy="385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D3FCC4A1-7325-494C-8E1C-E980F739A26E}"/>
              </a:ext>
            </a:extLst>
          </p:cNvPr>
          <p:cNvSpPr/>
          <p:nvPr/>
        </p:nvSpPr>
        <p:spPr>
          <a:xfrm>
            <a:off x="10550178" y="4532776"/>
            <a:ext cx="383149" cy="865967"/>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39" name="Straight Arrow Connector 38">
            <a:extLst>
              <a:ext uri="{FF2B5EF4-FFF2-40B4-BE49-F238E27FC236}">
                <a16:creationId xmlns:a16="http://schemas.microsoft.com/office/drawing/2014/main" id="{296B25E4-8602-4457-BF34-C87023D306DC}"/>
              </a:ext>
            </a:extLst>
          </p:cNvPr>
          <p:cNvCxnSpPr>
            <a:cxnSpLocks/>
            <a:stCxn id="25" idx="3"/>
            <a:endCxn id="38" idx="2"/>
          </p:cNvCxnSpPr>
          <p:nvPr/>
        </p:nvCxnSpPr>
        <p:spPr>
          <a:xfrm>
            <a:off x="9141545" y="3672404"/>
            <a:ext cx="1408633" cy="1293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9685B82-64C7-4090-AABC-B1F898C6B190}"/>
              </a:ext>
            </a:extLst>
          </p:cNvPr>
          <p:cNvCxnSpPr>
            <a:cxnSpLocks/>
            <a:stCxn id="22" idx="3"/>
            <a:endCxn id="38" idx="2"/>
          </p:cNvCxnSpPr>
          <p:nvPr/>
        </p:nvCxnSpPr>
        <p:spPr>
          <a:xfrm flipV="1">
            <a:off x="9043331" y="4965760"/>
            <a:ext cx="1506847" cy="1071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5F3EEAF-EE17-4AFE-A6BE-F6073B4FBB10}"/>
              </a:ext>
            </a:extLst>
          </p:cNvPr>
          <p:cNvCxnSpPr>
            <a:cxnSpLocks/>
            <a:stCxn id="22" idx="1"/>
            <a:endCxn id="29" idx="4"/>
          </p:cNvCxnSpPr>
          <p:nvPr/>
        </p:nvCxnSpPr>
        <p:spPr>
          <a:xfrm flipH="1">
            <a:off x="891447" y="6037280"/>
            <a:ext cx="1616207" cy="66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18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EB3-4BEE-4659-BC3C-1313F2A641DF}"/>
              </a:ext>
            </a:extLst>
          </p:cNvPr>
          <p:cNvSpPr>
            <a:spLocks noGrp="1"/>
          </p:cNvSpPr>
          <p:nvPr>
            <p:ph type="title"/>
          </p:nvPr>
        </p:nvSpPr>
        <p:spPr>
          <a:xfrm>
            <a:off x="1023457" y="553548"/>
            <a:ext cx="10503016" cy="957395"/>
          </a:xfrm>
        </p:spPr>
        <p:txBody>
          <a:bodyPr>
            <a:noAutofit/>
          </a:bodyPr>
          <a:lstStyle/>
          <a:p>
            <a:pPr algn="ctr"/>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Comparison of function and purpose</a:t>
            </a:r>
            <a:endParaRPr lang="en-US" u="sng" dirty="0"/>
          </a:p>
        </p:txBody>
      </p:sp>
      <p:sp>
        <p:nvSpPr>
          <p:cNvPr id="15" name="TextBox 14">
            <a:extLst>
              <a:ext uri="{FF2B5EF4-FFF2-40B4-BE49-F238E27FC236}">
                <a16:creationId xmlns:a16="http://schemas.microsoft.com/office/drawing/2014/main" id="{57ECA6BA-3D3E-44D8-A19E-86F288184D41}"/>
              </a:ext>
            </a:extLst>
          </p:cNvPr>
          <p:cNvSpPr txBox="1"/>
          <p:nvPr/>
        </p:nvSpPr>
        <p:spPr>
          <a:xfrm>
            <a:off x="391145" y="4255486"/>
            <a:ext cx="3310320" cy="209288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Both pieces are used to shine light on the troubled financial and economic states of a people group, neither piece indicates a specific people group so perhaps the pieces are simply referring to the poor</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Both pieces so the subjects shrouded in shadow with only parts of them out of the shadow and this implies that the subjects have been cast into darkness by society and are without a voice</a:t>
            </a:r>
          </a:p>
        </p:txBody>
      </p:sp>
      <p:sp>
        <p:nvSpPr>
          <p:cNvPr id="20" name="Title 1">
            <a:extLst>
              <a:ext uri="{FF2B5EF4-FFF2-40B4-BE49-F238E27FC236}">
                <a16:creationId xmlns:a16="http://schemas.microsoft.com/office/drawing/2014/main" id="{F71FDC0A-26C5-462B-AADD-DF1BB77284E6}"/>
              </a:ext>
            </a:extLst>
          </p:cNvPr>
          <p:cNvSpPr txBox="1">
            <a:spLocks/>
          </p:cNvSpPr>
          <p:nvPr/>
        </p:nvSpPr>
        <p:spPr>
          <a:xfrm>
            <a:off x="807665" y="3756674"/>
            <a:ext cx="2220629" cy="351760"/>
          </a:xfrm>
          <a:prstGeom prst="rect">
            <a:avLst/>
          </a:prstGeom>
        </p:spPr>
        <p:txBody>
          <a:bodyPr vert="horz" lIns="91440" tIns="45720" rIns="91440" bIns="45720" rtlCol="0" anchor="ctr">
            <a:normAutofit/>
          </a:bodyPr>
          <a:lst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17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Paul Calhoun</a:t>
            </a:r>
            <a:endParaRPr lang="en-US" sz="1700" u="sng" dirty="0">
              <a:solidFill>
                <a:schemeClr val="tx1"/>
              </a:solidFill>
            </a:endParaRPr>
          </a:p>
        </p:txBody>
      </p:sp>
      <p:sp>
        <p:nvSpPr>
          <p:cNvPr id="21" name="Title 1">
            <a:extLst>
              <a:ext uri="{FF2B5EF4-FFF2-40B4-BE49-F238E27FC236}">
                <a16:creationId xmlns:a16="http://schemas.microsoft.com/office/drawing/2014/main" id="{01D7AC8D-C856-4457-A92C-7CC4883FAE07}"/>
              </a:ext>
            </a:extLst>
          </p:cNvPr>
          <p:cNvSpPr txBox="1">
            <a:spLocks/>
          </p:cNvSpPr>
          <p:nvPr/>
        </p:nvSpPr>
        <p:spPr>
          <a:xfrm>
            <a:off x="9130149" y="3794053"/>
            <a:ext cx="2220629" cy="276999"/>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20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Fan ho</a:t>
            </a:r>
            <a:endParaRPr lang="en-US" sz="2000" u="sng" dirty="0">
              <a:solidFill>
                <a:schemeClr val="tx1"/>
              </a:solidFill>
            </a:endParaRPr>
          </a:p>
        </p:txBody>
      </p:sp>
      <p:sp>
        <p:nvSpPr>
          <p:cNvPr id="23" name="Title 1">
            <a:extLst>
              <a:ext uri="{FF2B5EF4-FFF2-40B4-BE49-F238E27FC236}">
                <a16:creationId xmlns:a16="http://schemas.microsoft.com/office/drawing/2014/main" id="{50EBB1CE-F98E-438D-A58A-06AE3152D06A}"/>
              </a:ext>
            </a:extLst>
          </p:cNvPr>
          <p:cNvSpPr txBox="1">
            <a:spLocks/>
          </p:cNvSpPr>
          <p:nvPr/>
        </p:nvSpPr>
        <p:spPr>
          <a:xfrm>
            <a:off x="4968907" y="3794054"/>
            <a:ext cx="2220629" cy="276999"/>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20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Both</a:t>
            </a:r>
            <a:endParaRPr lang="en-US" sz="2000" u="sng" dirty="0">
              <a:solidFill>
                <a:schemeClr val="tx1"/>
              </a:solidFill>
            </a:endParaRPr>
          </a:p>
        </p:txBody>
      </p:sp>
      <p:sp>
        <p:nvSpPr>
          <p:cNvPr id="25" name="TextBox 24">
            <a:extLst>
              <a:ext uri="{FF2B5EF4-FFF2-40B4-BE49-F238E27FC236}">
                <a16:creationId xmlns:a16="http://schemas.microsoft.com/office/drawing/2014/main" id="{35391722-EB5D-4B2F-A6F0-CC28CBE04677}"/>
              </a:ext>
            </a:extLst>
          </p:cNvPr>
          <p:cNvSpPr txBox="1"/>
          <p:nvPr/>
        </p:nvSpPr>
        <p:spPr>
          <a:xfrm>
            <a:off x="8422547" y="4255486"/>
            <a:ext cx="3344752" cy="209288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Fan Ho uses light to obscure the personal and unique features of a person out of the shot and just them as a human, this is meant to convey the way a big city can strip the individuality from a person </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His pieces are meant to show people on a journey or approaching a destination like the rickshaw man travelling down the river or the woman waiting to meet her fate of old age</a:t>
            </a:r>
          </a:p>
        </p:txBody>
      </p:sp>
      <p:sp>
        <p:nvSpPr>
          <p:cNvPr id="58" name="TextBox 57">
            <a:extLst>
              <a:ext uri="{FF2B5EF4-FFF2-40B4-BE49-F238E27FC236}">
                <a16:creationId xmlns:a16="http://schemas.microsoft.com/office/drawing/2014/main" id="{4F3F0E49-C5F3-4D1F-B9FE-ECBCBF83C6A1}"/>
              </a:ext>
            </a:extLst>
          </p:cNvPr>
          <p:cNvSpPr txBox="1"/>
          <p:nvPr/>
        </p:nvSpPr>
        <p:spPr>
          <a:xfrm>
            <a:off x="4455393" y="4255486"/>
            <a:ext cx="3213226" cy="209288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Both artists strip the personal qualities from the subjects as to more so focus on what their struggle is </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Both artists want to show a journey in their artworks and both tend to focus on more mature and grim themes that do not exactly have happy resolutions to them</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Both show the struggles of urban dwellers as opposed to other walks of life</a:t>
            </a:r>
          </a:p>
        </p:txBody>
      </p:sp>
      <p:pic>
        <p:nvPicPr>
          <p:cNvPr id="59" name="Picture 58" descr="&quot;Approaching Shadow&quot;, 1954, Fan Ho&#10;&#10;“Street Life: Hong Kong in the 1950s as Seen through the Lens of Photographer Fan Ho.” South China Morning Post, South China Morning Post, 17 Nov. 2015, www.scmp.com/news/hong-kong/education-community/article/1879716/street-life-hong-kong-1950s-seen-through-lens.">
            <a:extLst>
              <a:ext uri="{FF2B5EF4-FFF2-40B4-BE49-F238E27FC236}">
                <a16:creationId xmlns:a16="http://schemas.microsoft.com/office/drawing/2014/main" id="{E8A40656-B93F-4D56-996A-119077B32CDB}"/>
              </a:ext>
            </a:extLst>
          </p:cNvPr>
          <p:cNvPicPr>
            <a:picLocks noChangeAspect="1"/>
          </p:cNvPicPr>
          <p:nvPr/>
        </p:nvPicPr>
        <p:blipFill rotWithShape="1">
          <a:blip r:embed="rId2"/>
          <a:srcRect t="49765"/>
          <a:stretch/>
        </p:blipFill>
        <p:spPr>
          <a:xfrm>
            <a:off x="9476948" y="1519402"/>
            <a:ext cx="2595750" cy="1790012"/>
          </a:xfrm>
          <a:prstGeom prst="rect">
            <a:avLst/>
          </a:prstGeom>
        </p:spPr>
      </p:pic>
      <p:pic>
        <p:nvPicPr>
          <p:cNvPr id="60" name="Picture 59">
            <a:extLst>
              <a:ext uri="{FF2B5EF4-FFF2-40B4-BE49-F238E27FC236}">
                <a16:creationId xmlns:a16="http://schemas.microsoft.com/office/drawing/2014/main" id="{EFEAAD4D-ACF8-4EC3-B6E6-2E7751301264}"/>
              </a:ext>
            </a:extLst>
          </p:cNvPr>
          <p:cNvPicPr>
            <a:picLocks noChangeAspect="1"/>
          </p:cNvPicPr>
          <p:nvPr/>
        </p:nvPicPr>
        <p:blipFill rotWithShape="1">
          <a:blip r:embed="rId3"/>
          <a:srcRect t="50000"/>
          <a:stretch/>
        </p:blipFill>
        <p:spPr>
          <a:xfrm>
            <a:off x="6705445" y="1463984"/>
            <a:ext cx="2424704" cy="1900848"/>
          </a:xfrm>
          <a:prstGeom prst="rect">
            <a:avLst/>
          </a:prstGeom>
        </p:spPr>
      </p:pic>
      <p:sp>
        <p:nvSpPr>
          <p:cNvPr id="61" name="TextBox 60">
            <a:extLst>
              <a:ext uri="{FF2B5EF4-FFF2-40B4-BE49-F238E27FC236}">
                <a16:creationId xmlns:a16="http://schemas.microsoft.com/office/drawing/2014/main" id="{873C5BF7-E6AE-40E2-A975-0900F187014A}"/>
              </a:ext>
            </a:extLst>
          </p:cNvPr>
          <p:cNvSpPr txBox="1"/>
          <p:nvPr/>
        </p:nvSpPr>
        <p:spPr>
          <a:xfrm>
            <a:off x="6705446" y="3519572"/>
            <a:ext cx="2424703"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Hong Kong Venice </a:t>
            </a:r>
            <a:r>
              <a:rPr lang="en-US" sz="800" dirty="0">
                <a:latin typeface="Calibri" panose="020F0502020204030204" pitchFamily="34" charset="0"/>
                <a:cs typeface="Calibri" panose="020F0502020204030204" pitchFamily="34" charset="0"/>
              </a:rPr>
              <a:t>, 1962, Fan Ho</a:t>
            </a:r>
          </a:p>
        </p:txBody>
      </p:sp>
      <p:sp>
        <p:nvSpPr>
          <p:cNvPr id="62" name="TextBox 61">
            <a:extLst>
              <a:ext uri="{FF2B5EF4-FFF2-40B4-BE49-F238E27FC236}">
                <a16:creationId xmlns:a16="http://schemas.microsoft.com/office/drawing/2014/main" id="{FA85AD18-3ACC-483C-BCBF-C355164CC51D}"/>
              </a:ext>
            </a:extLst>
          </p:cNvPr>
          <p:cNvSpPr txBox="1"/>
          <p:nvPr/>
        </p:nvSpPr>
        <p:spPr>
          <a:xfrm>
            <a:off x="9476948" y="3520720"/>
            <a:ext cx="2594271"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Approaching Shadow</a:t>
            </a:r>
            <a:r>
              <a:rPr lang="en-US" sz="800" dirty="0">
                <a:latin typeface="Calibri" panose="020F0502020204030204" pitchFamily="34" charset="0"/>
                <a:cs typeface="Calibri" panose="020F0502020204030204" pitchFamily="34" charset="0"/>
              </a:rPr>
              <a:t>, 1954, Fan Ho</a:t>
            </a:r>
          </a:p>
        </p:txBody>
      </p:sp>
      <p:pic>
        <p:nvPicPr>
          <p:cNvPr id="63" name="Picture 62">
            <a:extLst>
              <a:ext uri="{FF2B5EF4-FFF2-40B4-BE49-F238E27FC236}">
                <a16:creationId xmlns:a16="http://schemas.microsoft.com/office/drawing/2014/main" id="{2834CDFB-EE2A-4241-824F-242DAEBE160D}"/>
              </a:ext>
            </a:extLst>
          </p:cNvPr>
          <p:cNvPicPr>
            <a:picLocks noChangeAspect="1"/>
          </p:cNvPicPr>
          <p:nvPr/>
        </p:nvPicPr>
        <p:blipFill rotWithShape="1">
          <a:blip r:embed="rId4"/>
          <a:srcRect l="20748" r="11360"/>
          <a:stretch/>
        </p:blipFill>
        <p:spPr>
          <a:xfrm>
            <a:off x="391145" y="1342541"/>
            <a:ext cx="2105637" cy="2030520"/>
          </a:xfrm>
          <a:prstGeom prst="rect">
            <a:avLst/>
          </a:prstGeom>
        </p:spPr>
      </p:pic>
      <p:sp>
        <p:nvSpPr>
          <p:cNvPr id="64" name="TextBox 63">
            <a:extLst>
              <a:ext uri="{FF2B5EF4-FFF2-40B4-BE49-F238E27FC236}">
                <a16:creationId xmlns:a16="http://schemas.microsoft.com/office/drawing/2014/main" id="{01A0B1BC-A948-4960-BB80-482D0E261C58}"/>
              </a:ext>
            </a:extLst>
          </p:cNvPr>
          <p:cNvSpPr txBox="1"/>
          <p:nvPr/>
        </p:nvSpPr>
        <p:spPr>
          <a:xfrm>
            <a:off x="391144" y="3524157"/>
            <a:ext cx="2105638"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Unemployed</a:t>
            </a:r>
            <a:r>
              <a:rPr lang="en-US" sz="800" dirty="0">
                <a:latin typeface="Calibri" panose="020F0502020204030204" pitchFamily="34" charset="0"/>
                <a:cs typeface="Calibri" panose="020F0502020204030204" pitchFamily="34" charset="0"/>
              </a:rPr>
              <a:t>, Paul Calhoun</a:t>
            </a:r>
          </a:p>
        </p:txBody>
      </p:sp>
      <p:pic>
        <p:nvPicPr>
          <p:cNvPr id="65" name="Picture 64">
            <a:extLst>
              <a:ext uri="{FF2B5EF4-FFF2-40B4-BE49-F238E27FC236}">
                <a16:creationId xmlns:a16="http://schemas.microsoft.com/office/drawing/2014/main" id="{50F0764D-167A-4062-BDCA-761E3C951EB3}"/>
              </a:ext>
            </a:extLst>
          </p:cNvPr>
          <p:cNvPicPr>
            <a:picLocks noChangeAspect="1"/>
          </p:cNvPicPr>
          <p:nvPr/>
        </p:nvPicPr>
        <p:blipFill rotWithShape="1">
          <a:blip r:embed="rId5"/>
          <a:srcRect l="17945" r="19902"/>
          <a:stretch/>
        </p:blipFill>
        <p:spPr>
          <a:xfrm>
            <a:off x="3044349" y="1342541"/>
            <a:ext cx="1924558" cy="2057457"/>
          </a:xfrm>
          <a:prstGeom prst="rect">
            <a:avLst/>
          </a:prstGeom>
        </p:spPr>
      </p:pic>
      <p:sp>
        <p:nvSpPr>
          <p:cNvPr id="66" name="TextBox 65">
            <a:extLst>
              <a:ext uri="{FF2B5EF4-FFF2-40B4-BE49-F238E27FC236}">
                <a16:creationId xmlns:a16="http://schemas.microsoft.com/office/drawing/2014/main" id="{88BD3504-60D0-4B93-BBA1-EECF1D38C1E0}"/>
              </a:ext>
            </a:extLst>
          </p:cNvPr>
          <p:cNvSpPr txBox="1"/>
          <p:nvPr/>
        </p:nvSpPr>
        <p:spPr>
          <a:xfrm>
            <a:off x="3044349" y="3519572"/>
            <a:ext cx="1924558"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Counting Change</a:t>
            </a:r>
            <a:r>
              <a:rPr lang="en-US" sz="800" dirty="0">
                <a:latin typeface="Calibri" panose="020F0502020204030204" pitchFamily="34" charset="0"/>
                <a:cs typeface="Calibri" panose="020F0502020204030204" pitchFamily="34" charset="0"/>
              </a:rPr>
              <a:t>, Paul Calhoun</a:t>
            </a:r>
          </a:p>
        </p:txBody>
      </p:sp>
    </p:spTree>
    <p:extLst>
      <p:ext uri="{BB962C8B-B14F-4D97-AF65-F5344CB8AC3E}">
        <p14:creationId xmlns:p14="http://schemas.microsoft.com/office/powerpoint/2010/main" val="2013958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EB3-4BEE-4659-BC3C-1313F2A641DF}"/>
              </a:ext>
            </a:extLst>
          </p:cNvPr>
          <p:cNvSpPr>
            <a:spLocks noGrp="1"/>
          </p:cNvSpPr>
          <p:nvPr>
            <p:ph type="title"/>
          </p:nvPr>
        </p:nvSpPr>
        <p:spPr>
          <a:xfrm>
            <a:off x="666538" y="553548"/>
            <a:ext cx="10444789" cy="957395"/>
          </a:xfrm>
        </p:spPr>
        <p:txBody>
          <a:bodyPr>
            <a:normAutofit fontScale="90000"/>
          </a:bodyPr>
          <a:lstStyle/>
          <a:p>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Comparison of cultural contexts: </a:t>
            </a:r>
            <a:r>
              <a:rPr lang="en-US"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unemployed </a:t>
            </a:r>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US"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Hong Kong Venice</a:t>
            </a:r>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u="sng" dirty="0"/>
          </a:p>
        </p:txBody>
      </p:sp>
      <p:pic>
        <p:nvPicPr>
          <p:cNvPr id="6" name="Picture 5">
            <a:extLst>
              <a:ext uri="{FF2B5EF4-FFF2-40B4-BE49-F238E27FC236}">
                <a16:creationId xmlns:a16="http://schemas.microsoft.com/office/drawing/2014/main" id="{13B07A53-E1FC-41AB-B64D-A7A6B6236912}"/>
              </a:ext>
            </a:extLst>
          </p:cNvPr>
          <p:cNvPicPr>
            <a:picLocks noChangeAspect="1"/>
          </p:cNvPicPr>
          <p:nvPr/>
        </p:nvPicPr>
        <p:blipFill>
          <a:blip r:embed="rId2"/>
          <a:stretch>
            <a:fillRect/>
          </a:stretch>
        </p:blipFill>
        <p:spPr>
          <a:xfrm>
            <a:off x="3346703" y="4867192"/>
            <a:ext cx="2447123" cy="1602125"/>
          </a:xfrm>
          <a:prstGeom prst="rect">
            <a:avLst/>
          </a:prstGeom>
        </p:spPr>
      </p:pic>
      <p:sp>
        <p:nvSpPr>
          <p:cNvPr id="13" name="TextBox 12">
            <a:extLst>
              <a:ext uri="{FF2B5EF4-FFF2-40B4-BE49-F238E27FC236}">
                <a16:creationId xmlns:a16="http://schemas.microsoft.com/office/drawing/2014/main" id="{06E01F30-39E2-426A-A4F1-6CBE1A317956}"/>
              </a:ext>
            </a:extLst>
          </p:cNvPr>
          <p:cNvSpPr txBox="1"/>
          <p:nvPr/>
        </p:nvSpPr>
        <p:spPr>
          <a:xfrm>
            <a:off x="3346704" y="6515098"/>
            <a:ext cx="2447123"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Unemployed</a:t>
            </a:r>
            <a:r>
              <a:rPr lang="en-US" sz="800" dirty="0">
                <a:latin typeface="Calibri" panose="020F0502020204030204" pitchFamily="34" charset="0"/>
                <a:cs typeface="Calibri" panose="020F0502020204030204" pitchFamily="34" charset="0"/>
              </a:rPr>
              <a:t>, Paul Calhoun</a:t>
            </a:r>
          </a:p>
        </p:txBody>
      </p:sp>
      <p:sp>
        <p:nvSpPr>
          <p:cNvPr id="19" name="TextBox 18">
            <a:extLst>
              <a:ext uri="{FF2B5EF4-FFF2-40B4-BE49-F238E27FC236}">
                <a16:creationId xmlns:a16="http://schemas.microsoft.com/office/drawing/2014/main" id="{E700EA4E-7AB3-4A1E-B48C-EBD7E4ABB472}"/>
              </a:ext>
            </a:extLst>
          </p:cNvPr>
          <p:cNvSpPr txBox="1"/>
          <p:nvPr/>
        </p:nvSpPr>
        <p:spPr>
          <a:xfrm>
            <a:off x="6245921" y="6509172"/>
            <a:ext cx="2220629"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Hong Kong Venice </a:t>
            </a:r>
            <a:r>
              <a:rPr lang="en-US" sz="800" dirty="0">
                <a:latin typeface="Calibri" panose="020F0502020204030204" pitchFamily="34" charset="0"/>
                <a:cs typeface="Calibri" panose="020F0502020204030204" pitchFamily="34" charset="0"/>
              </a:rPr>
              <a:t>, 1962, Fan Ho</a:t>
            </a:r>
          </a:p>
        </p:txBody>
      </p:sp>
      <p:sp>
        <p:nvSpPr>
          <p:cNvPr id="20" name="Title 1">
            <a:extLst>
              <a:ext uri="{FF2B5EF4-FFF2-40B4-BE49-F238E27FC236}">
                <a16:creationId xmlns:a16="http://schemas.microsoft.com/office/drawing/2014/main" id="{F71FDC0A-26C5-462B-AADD-DF1BB77284E6}"/>
              </a:ext>
            </a:extLst>
          </p:cNvPr>
          <p:cNvSpPr txBox="1">
            <a:spLocks/>
          </p:cNvSpPr>
          <p:nvPr/>
        </p:nvSpPr>
        <p:spPr>
          <a:xfrm>
            <a:off x="548353" y="1901282"/>
            <a:ext cx="2220629" cy="276999"/>
          </a:xfrm>
          <a:prstGeom prst="rect">
            <a:avLst/>
          </a:prstGeom>
        </p:spPr>
        <p:txBody>
          <a:bodyPr vert="horz" lIns="91440" tIns="45720" rIns="91440" bIns="45720" rtlCol="0" anchor="ctr">
            <a:normAutofit fontScale="92500" lnSpcReduction="10000"/>
          </a:bodyPr>
          <a:lst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1700" i="1" u="sng" dirty="0">
                <a:solidFill>
                  <a:schemeClr val="tx1"/>
                </a:solidFill>
              </a:rPr>
              <a:t>unemployed</a:t>
            </a:r>
          </a:p>
        </p:txBody>
      </p:sp>
      <p:sp>
        <p:nvSpPr>
          <p:cNvPr id="21" name="Title 1">
            <a:extLst>
              <a:ext uri="{FF2B5EF4-FFF2-40B4-BE49-F238E27FC236}">
                <a16:creationId xmlns:a16="http://schemas.microsoft.com/office/drawing/2014/main" id="{01D7AC8D-C856-4457-A92C-7CC4883FAE07}"/>
              </a:ext>
            </a:extLst>
          </p:cNvPr>
          <p:cNvSpPr txBox="1">
            <a:spLocks/>
          </p:cNvSpPr>
          <p:nvPr/>
        </p:nvSpPr>
        <p:spPr>
          <a:xfrm>
            <a:off x="9190959" y="1889543"/>
            <a:ext cx="2340481" cy="335722"/>
          </a:xfrm>
          <a:prstGeom prst="rect">
            <a:avLst/>
          </a:prstGeom>
        </p:spPr>
        <p:txBody>
          <a:bodyPr vert="horz" lIns="91440" tIns="45720" rIns="91440" bIns="45720" rtlCol="0" anchor="ctr">
            <a:normAutofit fontScale="85000" lnSpcReduction="10000"/>
          </a:bodyPr>
          <a:lst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2000" i="1"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Hong </a:t>
            </a:r>
            <a:r>
              <a:rPr lang="en-US" sz="2000" i="1" u="sng"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kong</a:t>
            </a:r>
            <a:r>
              <a:rPr lang="en-US" sz="2000" i="1"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i="1" u="sng"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venice</a:t>
            </a:r>
            <a:endParaRPr lang="en-US" sz="2000" i="1" u="sng" dirty="0">
              <a:solidFill>
                <a:schemeClr val="tx1"/>
              </a:solidFill>
            </a:endParaRPr>
          </a:p>
        </p:txBody>
      </p:sp>
      <p:sp>
        <p:nvSpPr>
          <p:cNvPr id="23" name="Title 1">
            <a:extLst>
              <a:ext uri="{FF2B5EF4-FFF2-40B4-BE49-F238E27FC236}">
                <a16:creationId xmlns:a16="http://schemas.microsoft.com/office/drawing/2014/main" id="{50EBB1CE-F98E-438D-A58A-06AE3152D06A}"/>
              </a:ext>
            </a:extLst>
          </p:cNvPr>
          <p:cNvSpPr txBox="1">
            <a:spLocks/>
          </p:cNvSpPr>
          <p:nvPr/>
        </p:nvSpPr>
        <p:spPr>
          <a:xfrm>
            <a:off x="4683512" y="1891740"/>
            <a:ext cx="2220629" cy="276999"/>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20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Both</a:t>
            </a:r>
            <a:endParaRPr lang="en-US" sz="2000" u="sng" dirty="0">
              <a:solidFill>
                <a:schemeClr val="tx1"/>
              </a:solidFill>
            </a:endParaRPr>
          </a:p>
        </p:txBody>
      </p:sp>
      <p:sp>
        <p:nvSpPr>
          <p:cNvPr id="25" name="TextBox 24">
            <a:extLst>
              <a:ext uri="{FF2B5EF4-FFF2-40B4-BE49-F238E27FC236}">
                <a16:creationId xmlns:a16="http://schemas.microsoft.com/office/drawing/2014/main" id="{35391722-EB5D-4B2F-A6F0-CC28CBE04677}"/>
              </a:ext>
            </a:extLst>
          </p:cNvPr>
          <p:cNvSpPr txBox="1"/>
          <p:nvPr/>
        </p:nvSpPr>
        <p:spPr>
          <a:xfrm>
            <a:off x="8918645" y="2237004"/>
            <a:ext cx="2885111" cy="449353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sz="1300" i="1" dirty="0">
                <a:latin typeface="Calibri" panose="020F0502020204030204" pitchFamily="34" charset="0"/>
                <a:cs typeface="Calibri" panose="020F0502020204030204" pitchFamily="34" charset="0"/>
              </a:rPr>
              <a:t>Hong Kong Venice </a:t>
            </a:r>
            <a:r>
              <a:rPr lang="en-US" sz="1300" dirty="0">
                <a:latin typeface="Calibri" panose="020F0502020204030204" pitchFamily="34" charset="0"/>
                <a:cs typeface="Calibri" panose="020F0502020204030204" pitchFamily="34" charset="0"/>
              </a:rPr>
              <a:t>comes from across the globe and an entirely different cultural context </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Fan Ho was more concerned with expressing his art than giving a voice to people who are in need</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While his work doesn’t seek express disadvantaged peoples struggles, Fan Ho still supported his community with is work and helped establish Hong Kong’s camera market and attention to the area</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Additionally Fan Ho was primarily active during the 1950’s-60’s which saw a mass immigration and several natural disasters all while industry continued to grow exponentially</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The growth of the city and industry is was captivated Fan Ho and that is what can be primarily seen in his works, it harkens back to the industrial era in U.S history</a:t>
            </a:r>
          </a:p>
        </p:txBody>
      </p:sp>
      <p:sp>
        <p:nvSpPr>
          <p:cNvPr id="26" name="TextBox 25">
            <a:extLst>
              <a:ext uri="{FF2B5EF4-FFF2-40B4-BE49-F238E27FC236}">
                <a16:creationId xmlns:a16="http://schemas.microsoft.com/office/drawing/2014/main" id="{1F5D85D6-A499-4867-8E58-941C6E254501}"/>
              </a:ext>
            </a:extLst>
          </p:cNvPr>
          <p:cNvSpPr txBox="1"/>
          <p:nvPr/>
        </p:nvSpPr>
        <p:spPr>
          <a:xfrm>
            <a:off x="216111" y="2237004"/>
            <a:ext cx="2885111" cy="449353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Between 2003 and 2005 Milwaukee, Wisconsin saw a high concentration of students living in poverty all left in MPS as opposed to be scattered across other school districts</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Paul Calhoun has a heart for kids as his own children were bullied in school for being mixed race individuals </a:t>
            </a:r>
          </a:p>
          <a:p>
            <a:pPr marL="171450" indent="-171450">
              <a:buFont typeface="Arial" panose="020B0604020202020204" pitchFamily="34" charset="0"/>
              <a:buChar char="•"/>
            </a:pPr>
            <a:r>
              <a:rPr lang="en-US" sz="1300" i="1" dirty="0">
                <a:latin typeface="Calibri" panose="020F0502020204030204" pitchFamily="34" charset="0"/>
                <a:cs typeface="Calibri" panose="020F0502020204030204" pitchFamily="34" charset="0"/>
              </a:rPr>
              <a:t>Unemployment</a:t>
            </a:r>
            <a:r>
              <a:rPr lang="en-US" sz="1300" dirty="0">
                <a:latin typeface="Calibri" panose="020F0502020204030204" pitchFamily="34" charset="0"/>
                <a:cs typeface="Calibri" panose="020F0502020204030204" pitchFamily="34" charset="0"/>
              </a:rPr>
              <a:t> seeks to show the despair the parents or providers of these children may be in as they search for a place to work </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Milwaukee in particular has one of the worst income inequality rates of any city in the U.S and this is part of Paul Calhoun’s motivation to give these people voice through his internationally recognized portfolios </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The person also being a man is culturally significant as men make up over 60% of the homeless population</a:t>
            </a:r>
          </a:p>
        </p:txBody>
      </p:sp>
      <p:sp>
        <p:nvSpPr>
          <p:cNvPr id="27" name="TextBox 26">
            <a:extLst>
              <a:ext uri="{FF2B5EF4-FFF2-40B4-BE49-F238E27FC236}">
                <a16:creationId xmlns:a16="http://schemas.microsoft.com/office/drawing/2014/main" id="{4272EB9D-BCDC-408D-8085-98317DCE4EB0}"/>
              </a:ext>
            </a:extLst>
          </p:cNvPr>
          <p:cNvSpPr txBox="1"/>
          <p:nvPr/>
        </p:nvSpPr>
        <p:spPr>
          <a:xfrm>
            <a:off x="3346704" y="2237004"/>
            <a:ext cx="5119846" cy="109260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These photographs were both captured in large cities where many details go overlooked, such as unemployed persons, pollution, worker safety, and unique forms of transportation</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Both shots seeks to tell the story of an individual, however this story can be applied to the masses when you understand their contexts</a:t>
            </a:r>
          </a:p>
        </p:txBody>
      </p:sp>
      <p:sp>
        <p:nvSpPr>
          <p:cNvPr id="28" name="TextBox 27">
            <a:extLst>
              <a:ext uri="{FF2B5EF4-FFF2-40B4-BE49-F238E27FC236}">
                <a16:creationId xmlns:a16="http://schemas.microsoft.com/office/drawing/2014/main" id="{DC28B0D0-105A-498A-889C-EE18839F13F3}"/>
              </a:ext>
            </a:extLst>
          </p:cNvPr>
          <p:cNvSpPr txBox="1"/>
          <p:nvPr/>
        </p:nvSpPr>
        <p:spPr>
          <a:xfrm>
            <a:off x="3346704" y="3329611"/>
            <a:ext cx="2766991" cy="149271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The cities provide contrasted lighting that is ideal for creating juxtaposition of light and dark forms </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Both artists use the cities as canvas and the people as the paint to tell their story</a:t>
            </a:r>
          </a:p>
        </p:txBody>
      </p:sp>
      <p:pic>
        <p:nvPicPr>
          <p:cNvPr id="14" name="Picture 13">
            <a:extLst>
              <a:ext uri="{FF2B5EF4-FFF2-40B4-BE49-F238E27FC236}">
                <a16:creationId xmlns:a16="http://schemas.microsoft.com/office/drawing/2014/main" id="{D3F2E5E1-541E-4A67-90CE-963B2907171C}"/>
              </a:ext>
            </a:extLst>
          </p:cNvPr>
          <p:cNvPicPr>
            <a:picLocks noChangeAspect="1"/>
          </p:cNvPicPr>
          <p:nvPr/>
        </p:nvPicPr>
        <p:blipFill>
          <a:blip r:embed="rId3"/>
          <a:stretch>
            <a:fillRect/>
          </a:stretch>
        </p:blipFill>
        <p:spPr>
          <a:xfrm>
            <a:off x="6359177" y="3397876"/>
            <a:ext cx="1953353" cy="3062663"/>
          </a:xfrm>
          <a:prstGeom prst="rect">
            <a:avLst/>
          </a:prstGeom>
        </p:spPr>
      </p:pic>
    </p:spTree>
    <p:extLst>
      <p:ext uri="{BB962C8B-B14F-4D97-AF65-F5344CB8AC3E}">
        <p14:creationId xmlns:p14="http://schemas.microsoft.com/office/powerpoint/2010/main" val="215856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EB3-4BEE-4659-BC3C-1313F2A641DF}"/>
              </a:ext>
            </a:extLst>
          </p:cNvPr>
          <p:cNvSpPr>
            <a:spLocks noGrp="1"/>
          </p:cNvSpPr>
          <p:nvPr>
            <p:ph type="title"/>
          </p:nvPr>
        </p:nvSpPr>
        <p:spPr>
          <a:xfrm>
            <a:off x="666538" y="553548"/>
            <a:ext cx="10864902" cy="957395"/>
          </a:xfrm>
        </p:spPr>
        <p:txBody>
          <a:bodyPr>
            <a:normAutofit fontScale="90000"/>
          </a:bodyPr>
          <a:lstStyle/>
          <a:p>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Comparison of Formal Qualities: </a:t>
            </a:r>
            <a:r>
              <a:rPr lang="en-US"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Counting change </a:t>
            </a:r>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US"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Approaching shadow</a:t>
            </a:r>
            <a:endParaRPr lang="en-US" u="sng" dirty="0"/>
          </a:p>
        </p:txBody>
      </p:sp>
      <p:sp>
        <p:nvSpPr>
          <p:cNvPr id="20" name="Title 1">
            <a:extLst>
              <a:ext uri="{FF2B5EF4-FFF2-40B4-BE49-F238E27FC236}">
                <a16:creationId xmlns:a16="http://schemas.microsoft.com/office/drawing/2014/main" id="{F71FDC0A-26C5-462B-AADD-DF1BB77284E6}"/>
              </a:ext>
            </a:extLst>
          </p:cNvPr>
          <p:cNvSpPr txBox="1">
            <a:spLocks/>
          </p:cNvSpPr>
          <p:nvPr/>
        </p:nvSpPr>
        <p:spPr>
          <a:xfrm>
            <a:off x="548351" y="1967030"/>
            <a:ext cx="2220629" cy="276999"/>
          </a:xfrm>
          <a:prstGeom prst="rect">
            <a:avLst/>
          </a:prstGeom>
        </p:spPr>
        <p:txBody>
          <a:bodyPr vert="horz" lIns="91440" tIns="45720" rIns="91440" bIns="45720" rtlCol="0" anchor="ctr">
            <a:noAutofit/>
          </a:bodyPr>
          <a:lst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1700" i="1" u="sng" dirty="0">
                <a:solidFill>
                  <a:schemeClr val="tx1"/>
                </a:solidFill>
              </a:rPr>
              <a:t>Counting change</a:t>
            </a:r>
          </a:p>
        </p:txBody>
      </p:sp>
      <p:sp>
        <p:nvSpPr>
          <p:cNvPr id="21" name="Title 1">
            <a:extLst>
              <a:ext uri="{FF2B5EF4-FFF2-40B4-BE49-F238E27FC236}">
                <a16:creationId xmlns:a16="http://schemas.microsoft.com/office/drawing/2014/main" id="{01D7AC8D-C856-4457-A92C-7CC4883FAE07}"/>
              </a:ext>
            </a:extLst>
          </p:cNvPr>
          <p:cNvSpPr txBox="1">
            <a:spLocks/>
          </p:cNvSpPr>
          <p:nvPr/>
        </p:nvSpPr>
        <p:spPr>
          <a:xfrm>
            <a:off x="3483203" y="1937668"/>
            <a:ext cx="2612797" cy="335722"/>
          </a:xfrm>
          <a:prstGeom prst="rect">
            <a:avLst/>
          </a:prstGeom>
        </p:spPr>
        <p:txBody>
          <a:bodyPr vert="horz" lIns="91440" tIns="45720" rIns="91440" bIns="45720" rtlCol="0" anchor="ctr">
            <a:normAutofit fontScale="85000" lnSpcReduction="10000"/>
          </a:bodyPr>
          <a:lst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2000" i="1"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Approaching shadow</a:t>
            </a:r>
            <a:endParaRPr lang="en-US" sz="2000" i="1" u="sng" dirty="0">
              <a:solidFill>
                <a:schemeClr val="tx1"/>
              </a:solidFill>
            </a:endParaRPr>
          </a:p>
        </p:txBody>
      </p:sp>
      <p:sp>
        <p:nvSpPr>
          <p:cNvPr id="23" name="Title 1">
            <a:extLst>
              <a:ext uri="{FF2B5EF4-FFF2-40B4-BE49-F238E27FC236}">
                <a16:creationId xmlns:a16="http://schemas.microsoft.com/office/drawing/2014/main" id="{50EBB1CE-F98E-438D-A58A-06AE3152D06A}"/>
              </a:ext>
            </a:extLst>
          </p:cNvPr>
          <p:cNvSpPr txBox="1">
            <a:spLocks/>
          </p:cNvSpPr>
          <p:nvPr/>
        </p:nvSpPr>
        <p:spPr>
          <a:xfrm>
            <a:off x="8136575" y="4612966"/>
            <a:ext cx="2220629" cy="276999"/>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20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Both</a:t>
            </a:r>
            <a:endParaRPr lang="en-US" sz="2000" u="sng" dirty="0">
              <a:solidFill>
                <a:schemeClr val="tx1"/>
              </a:solidFill>
            </a:endParaRPr>
          </a:p>
        </p:txBody>
      </p:sp>
      <p:sp>
        <p:nvSpPr>
          <p:cNvPr id="25" name="TextBox 24">
            <a:extLst>
              <a:ext uri="{FF2B5EF4-FFF2-40B4-BE49-F238E27FC236}">
                <a16:creationId xmlns:a16="http://schemas.microsoft.com/office/drawing/2014/main" id="{35391722-EB5D-4B2F-A6F0-CC28CBE04677}"/>
              </a:ext>
            </a:extLst>
          </p:cNvPr>
          <p:cNvSpPr txBox="1"/>
          <p:nvPr/>
        </p:nvSpPr>
        <p:spPr>
          <a:xfrm>
            <a:off x="3347045" y="2357971"/>
            <a:ext cx="2885111" cy="409342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sz="1300" i="1" dirty="0">
                <a:latin typeface="Calibri" panose="020F0502020204030204" pitchFamily="34" charset="0"/>
                <a:cs typeface="Calibri" panose="020F0502020204030204" pitchFamily="34" charset="0"/>
              </a:rPr>
              <a:t>Approaching Shadow</a:t>
            </a:r>
            <a:r>
              <a:rPr lang="en-US" sz="1300" dirty="0">
                <a:latin typeface="Calibri" panose="020F0502020204030204" pitchFamily="34" charset="0"/>
                <a:cs typeface="Calibri" panose="020F0502020204030204" pitchFamily="34" charset="0"/>
              </a:rPr>
              <a:t> is a totally different animal when it comes to </a:t>
            </a:r>
            <a:r>
              <a:rPr lang="en-US" sz="1300" b="1" u="sng" dirty="0">
                <a:latin typeface="Calibri" panose="020F0502020204030204" pitchFamily="34" charset="0"/>
                <a:cs typeface="Calibri" panose="020F0502020204030204" pitchFamily="34" charset="0"/>
              </a:rPr>
              <a:t>composition</a:t>
            </a:r>
            <a:r>
              <a:rPr lang="en-US" sz="1300" dirty="0">
                <a:latin typeface="Calibri" panose="020F0502020204030204" pitchFamily="34" charset="0"/>
                <a:cs typeface="Calibri" panose="020F0502020204030204" pitchFamily="34" charset="0"/>
              </a:rPr>
              <a:t> and use of </a:t>
            </a:r>
            <a:r>
              <a:rPr lang="en-US" sz="1300" b="1" u="sng" dirty="0">
                <a:latin typeface="Calibri" panose="020F0502020204030204" pitchFamily="34" charset="0"/>
                <a:cs typeface="Calibri" panose="020F0502020204030204" pitchFamily="34" charset="0"/>
              </a:rPr>
              <a:t>lines </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Unlike the majority of Fan Ho’s work </a:t>
            </a:r>
            <a:r>
              <a:rPr lang="en-US" sz="1300" i="1" dirty="0">
                <a:latin typeface="Calibri" panose="020F0502020204030204" pitchFamily="34" charset="0"/>
                <a:cs typeface="Calibri" panose="020F0502020204030204" pitchFamily="34" charset="0"/>
              </a:rPr>
              <a:t>Approaching Shadow</a:t>
            </a:r>
            <a:r>
              <a:rPr lang="en-US" sz="1300" dirty="0">
                <a:latin typeface="Calibri" panose="020F0502020204030204" pitchFamily="34" charset="0"/>
                <a:cs typeface="Calibri" panose="020F0502020204030204" pitchFamily="34" charset="0"/>
              </a:rPr>
              <a:t> was a setup shot that he captured while walking a long a bay with his female cousin, he framed tightly in the corner of the shot against two walls to show that she has her back up again the past and now must look to the future</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The large wall in the foreground was actually </a:t>
            </a:r>
            <a:r>
              <a:rPr lang="en-US" sz="1300" b="1" u="sng" dirty="0">
                <a:latin typeface="Calibri" panose="020F0502020204030204" pitchFamily="34" charset="0"/>
                <a:cs typeface="Calibri" panose="020F0502020204030204" pitchFamily="34" charset="0"/>
              </a:rPr>
              <a:t>pure white</a:t>
            </a:r>
            <a:r>
              <a:rPr lang="en-US" sz="1300" dirty="0">
                <a:latin typeface="Calibri" panose="020F0502020204030204" pitchFamily="34" charset="0"/>
                <a:cs typeface="Calibri" panose="020F0502020204030204" pitchFamily="34" charset="0"/>
              </a:rPr>
              <a:t> but Fan Ho was a master manipulator and knew the regions shadows so well that he added his own shadow while in the darkroom</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The piece also takes advantage of the walls nice </a:t>
            </a:r>
            <a:r>
              <a:rPr lang="en-US" sz="1300" b="1" u="sng" dirty="0">
                <a:latin typeface="Calibri" panose="020F0502020204030204" pitchFamily="34" charset="0"/>
                <a:cs typeface="Calibri" panose="020F0502020204030204" pitchFamily="34" charset="0"/>
              </a:rPr>
              <a:t>grainy texture</a:t>
            </a:r>
            <a:r>
              <a:rPr lang="en-US" sz="1300" dirty="0">
                <a:latin typeface="Calibri" panose="020F0502020204030204" pitchFamily="34" charset="0"/>
                <a:cs typeface="Calibri" panose="020F0502020204030204" pitchFamily="34" charset="0"/>
              </a:rPr>
              <a:t> that gives more </a:t>
            </a:r>
            <a:r>
              <a:rPr lang="en-US" sz="1300" b="1" u="sng" dirty="0">
                <a:latin typeface="Calibri" panose="020F0502020204030204" pitchFamily="34" charset="0"/>
                <a:cs typeface="Calibri" panose="020F0502020204030204" pitchFamily="34" charset="0"/>
              </a:rPr>
              <a:t>unity</a:t>
            </a:r>
            <a:r>
              <a:rPr lang="en-US" sz="1300" dirty="0">
                <a:latin typeface="Calibri" panose="020F0502020204030204" pitchFamily="34" charset="0"/>
                <a:cs typeface="Calibri" panose="020F0502020204030204" pitchFamily="34" charset="0"/>
              </a:rPr>
              <a:t> to the piece</a:t>
            </a:r>
          </a:p>
        </p:txBody>
      </p:sp>
      <p:sp>
        <p:nvSpPr>
          <p:cNvPr id="26" name="TextBox 25">
            <a:extLst>
              <a:ext uri="{FF2B5EF4-FFF2-40B4-BE49-F238E27FC236}">
                <a16:creationId xmlns:a16="http://schemas.microsoft.com/office/drawing/2014/main" id="{1F5D85D6-A499-4867-8E58-941C6E254501}"/>
              </a:ext>
            </a:extLst>
          </p:cNvPr>
          <p:cNvSpPr txBox="1"/>
          <p:nvPr/>
        </p:nvSpPr>
        <p:spPr>
          <a:xfrm>
            <a:off x="216111" y="2357971"/>
            <a:ext cx="2885111" cy="409342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The primary </a:t>
            </a:r>
            <a:r>
              <a:rPr lang="en-US" sz="1300" b="1" u="sng" dirty="0">
                <a:latin typeface="Calibri" panose="020F0502020204030204" pitchFamily="34" charset="0"/>
                <a:cs typeface="Calibri" panose="020F0502020204030204" pitchFamily="34" charset="0"/>
              </a:rPr>
              <a:t>elements of art</a:t>
            </a:r>
            <a:r>
              <a:rPr lang="en-US" sz="1300" dirty="0">
                <a:latin typeface="Calibri" panose="020F0502020204030204" pitchFamily="34" charset="0"/>
                <a:cs typeface="Calibri" panose="020F0502020204030204" pitchFamily="34" charset="0"/>
              </a:rPr>
              <a:t> that are used in this piece are </a:t>
            </a:r>
            <a:r>
              <a:rPr lang="en-US" sz="1300" b="1" u="sng" dirty="0">
                <a:latin typeface="Calibri" panose="020F0502020204030204" pitchFamily="34" charset="0"/>
                <a:cs typeface="Calibri" panose="020F0502020204030204" pitchFamily="34" charset="0"/>
              </a:rPr>
              <a:t>value</a:t>
            </a:r>
            <a:r>
              <a:rPr lang="en-US" sz="1300" dirty="0">
                <a:latin typeface="Calibri" panose="020F0502020204030204" pitchFamily="34" charset="0"/>
                <a:cs typeface="Calibri" panose="020F0502020204030204" pitchFamily="34" charset="0"/>
              </a:rPr>
              <a:t> and </a:t>
            </a:r>
            <a:r>
              <a:rPr lang="en-US" sz="1300" b="1" u="sng" dirty="0">
                <a:latin typeface="Calibri" panose="020F0502020204030204" pitchFamily="34" charset="0"/>
                <a:cs typeface="Calibri" panose="020F0502020204030204" pitchFamily="34" charset="0"/>
              </a:rPr>
              <a:t>form, </a:t>
            </a:r>
            <a:r>
              <a:rPr lang="en-US" sz="1300" dirty="0">
                <a:latin typeface="Calibri" panose="020F0502020204030204" pitchFamily="34" charset="0"/>
                <a:cs typeface="Calibri" panose="020F0502020204030204" pitchFamily="34" charset="0"/>
              </a:rPr>
              <a:t>the light in the seen directs the viewer first to the shape of a cane and then over to a pair of hands that appear old and frail and are counting change</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The next apparent element would be the variated use of </a:t>
            </a:r>
            <a:r>
              <a:rPr lang="en-US" sz="1300" b="1" u="sng" dirty="0">
                <a:latin typeface="Calibri" panose="020F0502020204030204" pitchFamily="34" charset="0"/>
                <a:cs typeface="Calibri" panose="020F0502020204030204" pitchFamily="34" charset="0"/>
              </a:rPr>
              <a:t>lines</a:t>
            </a:r>
            <a:r>
              <a:rPr lang="en-US" sz="1300" dirty="0">
                <a:latin typeface="Calibri" panose="020F0502020204030204" pitchFamily="34" charset="0"/>
                <a:cs typeface="Calibri" panose="020F0502020204030204" pitchFamily="34" charset="0"/>
              </a:rPr>
              <a:t> throughout the piece</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At the bottom of the photo there are </a:t>
            </a:r>
            <a:r>
              <a:rPr lang="en-US" sz="1300" b="1" u="sng" dirty="0">
                <a:latin typeface="Calibri" panose="020F0502020204030204" pitchFamily="34" charset="0"/>
                <a:cs typeface="Calibri" panose="020F0502020204030204" pitchFamily="34" charset="0"/>
              </a:rPr>
              <a:t>soft lines</a:t>
            </a:r>
            <a:r>
              <a:rPr lang="en-US" sz="1300" dirty="0">
                <a:latin typeface="Calibri" panose="020F0502020204030204" pitchFamily="34" charset="0"/>
                <a:cs typeface="Calibri" panose="020F0502020204030204" pitchFamily="34" charset="0"/>
              </a:rPr>
              <a:t> created by the </a:t>
            </a:r>
            <a:r>
              <a:rPr lang="en-US" sz="1300" b="1" u="sng" dirty="0">
                <a:latin typeface="Calibri" panose="020F0502020204030204" pitchFamily="34" charset="0"/>
                <a:cs typeface="Calibri" panose="020F0502020204030204" pitchFamily="34" charset="0"/>
              </a:rPr>
              <a:t>soft shadow</a:t>
            </a:r>
            <a:r>
              <a:rPr lang="en-US" sz="1300" dirty="0">
                <a:latin typeface="Calibri" panose="020F0502020204030204" pitchFamily="34" charset="0"/>
                <a:cs typeface="Calibri" panose="020F0502020204030204" pitchFamily="34" charset="0"/>
              </a:rPr>
              <a:t>, but when you follow those lines up the photo you are greeted by sharp and </a:t>
            </a:r>
            <a:r>
              <a:rPr lang="en-US" sz="1300" b="1" u="sng" dirty="0">
                <a:latin typeface="Calibri" panose="020F0502020204030204" pitchFamily="34" charset="0"/>
                <a:cs typeface="Calibri" panose="020F0502020204030204" pitchFamily="34" charset="0"/>
              </a:rPr>
              <a:t>industrial lines</a:t>
            </a:r>
            <a:r>
              <a:rPr lang="en-US" sz="1300" dirty="0">
                <a:latin typeface="Calibri" panose="020F0502020204030204" pitchFamily="34" charset="0"/>
                <a:cs typeface="Calibri" panose="020F0502020204030204" pitchFamily="34" charset="0"/>
              </a:rPr>
              <a:t> that cut the shadow with </a:t>
            </a:r>
            <a:r>
              <a:rPr lang="en-US" sz="1300" b="1" u="sng" dirty="0">
                <a:latin typeface="Calibri" panose="020F0502020204030204" pitchFamily="34" charset="0"/>
                <a:cs typeface="Calibri" panose="020F0502020204030204" pitchFamily="34" charset="0"/>
              </a:rPr>
              <a:t>stark black</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Using shadow to cover the background of the piece truly makes the viewer appreciate the human forms in the foreground of the image </a:t>
            </a:r>
          </a:p>
        </p:txBody>
      </p:sp>
      <p:pic>
        <p:nvPicPr>
          <p:cNvPr id="15" name="Picture 14" descr="&quot;Approaching Shadow&quot;, 1954, Fan Ho&#10;&#10;“Street Life: Hong Kong in the 1950s as Seen through the Lens of Photographer Fan Ho.” South China Morning Post, South China Morning Post, 17 Nov. 2015, www.scmp.com/news/hong-kong/education-community/article/1879716/street-life-hong-kong-1950s-seen-through-lens.">
            <a:extLst>
              <a:ext uri="{FF2B5EF4-FFF2-40B4-BE49-F238E27FC236}">
                <a16:creationId xmlns:a16="http://schemas.microsoft.com/office/drawing/2014/main" id="{94BB90A6-32AD-47FF-A26C-0E22E3B29114}"/>
              </a:ext>
            </a:extLst>
          </p:cNvPr>
          <p:cNvPicPr>
            <a:picLocks noChangeAspect="1"/>
          </p:cNvPicPr>
          <p:nvPr/>
        </p:nvPicPr>
        <p:blipFill>
          <a:blip r:embed="rId2"/>
          <a:stretch>
            <a:fillRect/>
          </a:stretch>
        </p:blipFill>
        <p:spPr>
          <a:xfrm>
            <a:off x="10106526" y="1859888"/>
            <a:ext cx="1938529" cy="2661075"/>
          </a:xfrm>
          <a:prstGeom prst="rect">
            <a:avLst/>
          </a:prstGeom>
        </p:spPr>
      </p:pic>
      <p:sp>
        <p:nvSpPr>
          <p:cNvPr id="16" name="TextBox 15">
            <a:extLst>
              <a:ext uri="{FF2B5EF4-FFF2-40B4-BE49-F238E27FC236}">
                <a16:creationId xmlns:a16="http://schemas.microsoft.com/office/drawing/2014/main" id="{6F2718B9-DF13-4C7D-9696-F7A84D5A6DD5}"/>
              </a:ext>
            </a:extLst>
          </p:cNvPr>
          <p:cNvSpPr txBox="1"/>
          <p:nvPr/>
        </p:nvSpPr>
        <p:spPr>
          <a:xfrm>
            <a:off x="10106526" y="4536021"/>
            <a:ext cx="1938529"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Approaching Shadow</a:t>
            </a:r>
            <a:r>
              <a:rPr lang="en-US" sz="800" dirty="0">
                <a:latin typeface="Calibri" panose="020F0502020204030204" pitchFamily="34" charset="0"/>
                <a:cs typeface="Calibri" panose="020F0502020204030204" pitchFamily="34" charset="0"/>
              </a:rPr>
              <a:t>, 1954, Fan Ho</a:t>
            </a:r>
          </a:p>
        </p:txBody>
      </p:sp>
      <p:pic>
        <p:nvPicPr>
          <p:cNvPr id="17" name="Picture 16">
            <a:extLst>
              <a:ext uri="{FF2B5EF4-FFF2-40B4-BE49-F238E27FC236}">
                <a16:creationId xmlns:a16="http://schemas.microsoft.com/office/drawing/2014/main" id="{89C7AA31-8F69-489F-9D16-5BF6B014FBA1}"/>
              </a:ext>
            </a:extLst>
          </p:cNvPr>
          <p:cNvPicPr>
            <a:picLocks noChangeAspect="1"/>
          </p:cNvPicPr>
          <p:nvPr/>
        </p:nvPicPr>
        <p:blipFill>
          <a:blip r:embed="rId3"/>
          <a:stretch>
            <a:fillRect/>
          </a:stretch>
        </p:blipFill>
        <p:spPr>
          <a:xfrm>
            <a:off x="6689165" y="2039781"/>
            <a:ext cx="3096508" cy="2057457"/>
          </a:xfrm>
          <a:prstGeom prst="rect">
            <a:avLst/>
          </a:prstGeom>
        </p:spPr>
      </p:pic>
      <p:sp>
        <p:nvSpPr>
          <p:cNvPr id="18" name="TextBox 17">
            <a:extLst>
              <a:ext uri="{FF2B5EF4-FFF2-40B4-BE49-F238E27FC236}">
                <a16:creationId xmlns:a16="http://schemas.microsoft.com/office/drawing/2014/main" id="{C5FEF487-51F1-4603-AFDA-F5A223F4FF02}"/>
              </a:ext>
            </a:extLst>
          </p:cNvPr>
          <p:cNvSpPr txBox="1"/>
          <p:nvPr/>
        </p:nvSpPr>
        <p:spPr>
          <a:xfrm>
            <a:off x="6689166" y="4189241"/>
            <a:ext cx="3096507"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Counting Change</a:t>
            </a:r>
            <a:r>
              <a:rPr lang="en-US" sz="800" dirty="0">
                <a:latin typeface="Calibri" panose="020F0502020204030204" pitchFamily="34" charset="0"/>
                <a:cs typeface="Calibri" panose="020F0502020204030204" pitchFamily="34" charset="0"/>
              </a:rPr>
              <a:t>, Paul Calhoun</a:t>
            </a:r>
          </a:p>
        </p:txBody>
      </p:sp>
      <p:sp>
        <p:nvSpPr>
          <p:cNvPr id="22" name="TextBox 21">
            <a:extLst>
              <a:ext uri="{FF2B5EF4-FFF2-40B4-BE49-F238E27FC236}">
                <a16:creationId xmlns:a16="http://schemas.microsoft.com/office/drawing/2014/main" id="{4990D157-601A-4196-9165-8EB0BA18B320}"/>
              </a:ext>
            </a:extLst>
          </p:cNvPr>
          <p:cNvSpPr txBox="1"/>
          <p:nvPr/>
        </p:nvSpPr>
        <p:spPr>
          <a:xfrm>
            <a:off x="6689165" y="4981968"/>
            <a:ext cx="5355890" cy="149271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Both shots use very </a:t>
            </a:r>
            <a:r>
              <a:rPr lang="en-US" sz="1300" b="1" u="sng" dirty="0">
                <a:latin typeface="Calibri" panose="020F0502020204030204" pitchFamily="34" charset="0"/>
                <a:cs typeface="Calibri" panose="020F0502020204030204" pitchFamily="34" charset="0"/>
              </a:rPr>
              <a:t>implicit lines </a:t>
            </a:r>
            <a:r>
              <a:rPr lang="en-US" sz="1300" dirty="0">
                <a:latin typeface="Calibri" panose="020F0502020204030204" pitchFamily="34" charset="0"/>
                <a:cs typeface="Calibri" panose="020F0502020204030204" pitchFamily="34" charset="0"/>
              </a:rPr>
              <a:t>created by shadows to direct the viewers attention to the subjects of the pieces </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These shots are both </a:t>
            </a:r>
            <a:r>
              <a:rPr lang="en-US" sz="1300" b="1" u="sng" dirty="0">
                <a:latin typeface="Calibri" panose="020F0502020204030204" pitchFamily="34" charset="0"/>
                <a:cs typeface="Calibri" panose="020F0502020204030204" pitchFamily="34" charset="0"/>
              </a:rPr>
              <a:t>50% shadow</a:t>
            </a:r>
            <a:r>
              <a:rPr lang="en-US" sz="1300" dirty="0">
                <a:latin typeface="Calibri" panose="020F0502020204030204" pitchFamily="34" charset="0"/>
                <a:cs typeface="Calibri" panose="020F0502020204030204" pitchFamily="34" charset="0"/>
              </a:rPr>
              <a:t> which is typically a risk many film photographers won’t take because it becomes harder to </a:t>
            </a:r>
            <a:r>
              <a:rPr lang="en-US" sz="1300" b="1" u="sng" dirty="0">
                <a:latin typeface="Calibri" panose="020F0502020204030204" pitchFamily="34" charset="0"/>
                <a:cs typeface="Calibri" panose="020F0502020204030204" pitchFamily="34" charset="0"/>
              </a:rPr>
              <a:t>balance the composition</a:t>
            </a:r>
          </a:p>
          <a:p>
            <a:pPr marL="171450" indent="-171450">
              <a:buFont typeface="Arial" panose="020B0604020202020204" pitchFamily="34" charset="0"/>
              <a:buChar char="•"/>
            </a:pPr>
            <a:r>
              <a:rPr lang="en-US" sz="1300" dirty="0">
                <a:latin typeface="Calibri" panose="020F0502020204030204" pitchFamily="34" charset="0"/>
                <a:cs typeface="Calibri" panose="020F0502020204030204" pitchFamily="34" charset="0"/>
              </a:rPr>
              <a:t>Both use </a:t>
            </a:r>
            <a:r>
              <a:rPr lang="en-US" sz="1300" b="1" u="sng" dirty="0">
                <a:latin typeface="Calibri" panose="020F0502020204030204" pitchFamily="34" charset="0"/>
                <a:cs typeface="Calibri" panose="020F0502020204030204" pitchFamily="34" charset="0"/>
              </a:rPr>
              <a:t>texture</a:t>
            </a:r>
            <a:r>
              <a:rPr lang="en-US" sz="1300" dirty="0">
                <a:latin typeface="Calibri" panose="020F0502020204030204" pitchFamily="34" charset="0"/>
                <a:cs typeface="Calibri" panose="020F0502020204030204" pitchFamily="34" charset="0"/>
              </a:rPr>
              <a:t> and </a:t>
            </a:r>
            <a:r>
              <a:rPr lang="en-US" sz="1300" b="1" u="sng" dirty="0">
                <a:latin typeface="Calibri" panose="020F0502020204030204" pitchFamily="34" charset="0"/>
                <a:cs typeface="Calibri" panose="020F0502020204030204" pitchFamily="34" charset="0"/>
              </a:rPr>
              <a:t>form</a:t>
            </a:r>
            <a:r>
              <a:rPr lang="en-US" sz="1300" dirty="0">
                <a:latin typeface="Calibri" panose="020F0502020204030204" pitchFamily="34" charset="0"/>
                <a:cs typeface="Calibri" panose="020F0502020204030204" pitchFamily="34" charset="0"/>
              </a:rPr>
              <a:t> to create better </a:t>
            </a:r>
            <a:r>
              <a:rPr lang="en-US" sz="1300" b="1" u="sng" dirty="0">
                <a:latin typeface="Calibri" panose="020F0502020204030204" pitchFamily="34" charset="0"/>
                <a:cs typeface="Calibri" panose="020F0502020204030204" pitchFamily="34" charset="0"/>
              </a:rPr>
              <a:t>unity</a:t>
            </a:r>
            <a:r>
              <a:rPr lang="en-US" sz="1300" dirty="0">
                <a:latin typeface="Calibri" panose="020F0502020204030204" pitchFamily="34" charset="0"/>
                <a:cs typeface="Calibri" panose="020F0502020204030204" pitchFamily="34" charset="0"/>
              </a:rPr>
              <a:t> in the piece, Fan Ho using the wall and Paul Calhoun utilizing the hands and cloth</a:t>
            </a:r>
          </a:p>
        </p:txBody>
      </p:sp>
    </p:spTree>
    <p:extLst>
      <p:ext uri="{BB962C8B-B14F-4D97-AF65-F5344CB8AC3E}">
        <p14:creationId xmlns:p14="http://schemas.microsoft.com/office/powerpoint/2010/main" val="1997630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EB3-4BEE-4659-BC3C-1313F2A641DF}"/>
              </a:ext>
            </a:extLst>
          </p:cNvPr>
          <p:cNvSpPr>
            <a:spLocks noGrp="1"/>
          </p:cNvSpPr>
          <p:nvPr>
            <p:ph type="title"/>
          </p:nvPr>
        </p:nvSpPr>
        <p:spPr>
          <a:xfrm>
            <a:off x="1700219" y="528263"/>
            <a:ext cx="8791561" cy="957395"/>
          </a:xfrm>
        </p:spPr>
        <p:txBody>
          <a:bodyPr>
            <a:normAutofit fontScale="90000"/>
          </a:bodyPr>
          <a:lstStyle/>
          <a:p>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Personal Artwork and Fan ho: Function, Purpose, and meaning</a:t>
            </a:r>
            <a:endParaRPr lang="en-US" u="sng" dirty="0"/>
          </a:p>
        </p:txBody>
      </p:sp>
      <p:pic>
        <p:nvPicPr>
          <p:cNvPr id="4" name="Picture 3" descr="&quot;Approaching Shadow&quot;, 1954, Fan Ho&#10;&#10;“Street Life: Hong Kong in the 1950s as Seen through the Lens of Photographer Fan Ho.” South China Morning Post, South China Morning Post, 17 Nov. 2015, www.scmp.com/news/hong-kong/education-community/article/1879716/street-life-hong-kong-1950s-seen-through-lens.">
            <a:extLst>
              <a:ext uri="{FF2B5EF4-FFF2-40B4-BE49-F238E27FC236}">
                <a16:creationId xmlns:a16="http://schemas.microsoft.com/office/drawing/2014/main" id="{2285487E-1F39-498A-9312-0BE178D0F9E5}"/>
              </a:ext>
            </a:extLst>
          </p:cNvPr>
          <p:cNvPicPr>
            <a:picLocks noChangeAspect="1"/>
          </p:cNvPicPr>
          <p:nvPr/>
        </p:nvPicPr>
        <p:blipFill>
          <a:blip r:embed="rId2"/>
          <a:stretch>
            <a:fillRect/>
          </a:stretch>
        </p:blipFill>
        <p:spPr>
          <a:xfrm>
            <a:off x="2725875" y="2380130"/>
            <a:ext cx="2595699" cy="3563191"/>
          </a:xfrm>
          <a:prstGeom prst="rect">
            <a:avLst/>
          </a:prstGeom>
        </p:spPr>
      </p:pic>
      <p:sp>
        <p:nvSpPr>
          <p:cNvPr id="5" name="TextBox 4">
            <a:extLst>
              <a:ext uri="{FF2B5EF4-FFF2-40B4-BE49-F238E27FC236}">
                <a16:creationId xmlns:a16="http://schemas.microsoft.com/office/drawing/2014/main" id="{A3413508-834B-4589-B064-AB98FABF5FBD}"/>
              </a:ext>
            </a:extLst>
          </p:cNvPr>
          <p:cNvSpPr txBox="1"/>
          <p:nvPr/>
        </p:nvSpPr>
        <p:spPr>
          <a:xfrm>
            <a:off x="2725875" y="6114293"/>
            <a:ext cx="2595699"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Approaching Shadow</a:t>
            </a:r>
            <a:r>
              <a:rPr lang="en-US" sz="800" dirty="0">
                <a:latin typeface="Calibri" panose="020F0502020204030204" pitchFamily="34" charset="0"/>
                <a:cs typeface="Calibri" panose="020F0502020204030204" pitchFamily="34" charset="0"/>
              </a:rPr>
              <a:t>, 1954, Fan Ho</a:t>
            </a:r>
          </a:p>
        </p:txBody>
      </p:sp>
      <p:pic>
        <p:nvPicPr>
          <p:cNvPr id="7" name="Picture 6">
            <a:extLst>
              <a:ext uri="{FF2B5EF4-FFF2-40B4-BE49-F238E27FC236}">
                <a16:creationId xmlns:a16="http://schemas.microsoft.com/office/drawing/2014/main" id="{BE045FF3-1F0E-4C13-89AF-352635079A37}"/>
              </a:ext>
            </a:extLst>
          </p:cNvPr>
          <p:cNvPicPr>
            <a:picLocks noChangeAspect="1"/>
          </p:cNvPicPr>
          <p:nvPr/>
        </p:nvPicPr>
        <p:blipFill>
          <a:blip r:embed="rId3"/>
          <a:stretch>
            <a:fillRect/>
          </a:stretch>
        </p:blipFill>
        <p:spPr>
          <a:xfrm>
            <a:off x="212261" y="2380130"/>
            <a:ext cx="2272587" cy="3563191"/>
          </a:xfrm>
          <a:prstGeom prst="rect">
            <a:avLst/>
          </a:prstGeom>
        </p:spPr>
      </p:pic>
      <p:sp>
        <p:nvSpPr>
          <p:cNvPr id="9" name="TextBox 8">
            <a:extLst>
              <a:ext uri="{FF2B5EF4-FFF2-40B4-BE49-F238E27FC236}">
                <a16:creationId xmlns:a16="http://schemas.microsoft.com/office/drawing/2014/main" id="{12D0D43C-E277-40EA-9DD5-13D6FF94F5CD}"/>
              </a:ext>
            </a:extLst>
          </p:cNvPr>
          <p:cNvSpPr txBox="1"/>
          <p:nvPr/>
        </p:nvSpPr>
        <p:spPr>
          <a:xfrm>
            <a:off x="212261" y="6114293"/>
            <a:ext cx="2272587"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Hong Kong Venice </a:t>
            </a:r>
            <a:r>
              <a:rPr lang="en-US" sz="800" dirty="0">
                <a:latin typeface="Calibri" panose="020F0502020204030204" pitchFamily="34" charset="0"/>
                <a:cs typeface="Calibri" panose="020F0502020204030204" pitchFamily="34" charset="0"/>
              </a:rPr>
              <a:t>, 1962, Fan Ho</a:t>
            </a:r>
          </a:p>
        </p:txBody>
      </p:sp>
      <p:sp>
        <p:nvSpPr>
          <p:cNvPr id="15" name="TextBox 14">
            <a:extLst>
              <a:ext uri="{FF2B5EF4-FFF2-40B4-BE49-F238E27FC236}">
                <a16:creationId xmlns:a16="http://schemas.microsoft.com/office/drawing/2014/main" id="{776FD661-F531-42A7-8EA9-50407EE2CF06}"/>
              </a:ext>
            </a:extLst>
          </p:cNvPr>
          <p:cNvSpPr txBox="1"/>
          <p:nvPr/>
        </p:nvSpPr>
        <p:spPr>
          <a:xfrm>
            <a:off x="5576581" y="4723529"/>
            <a:ext cx="6151227" cy="209288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300" dirty="0">
                <a:latin typeface="Calibri" panose="020F0502020204030204" pitchFamily="34" charset="0"/>
                <a:cs typeface="Calibri" panose="020F0502020204030204" pitchFamily="34" charset="0"/>
              </a:rPr>
              <a:t>Fan Ho was a huge inspiration to me when creating artworks (specifically photographs) during my senior year or IB art. And more importantly many of his works act as a microphone to a larger topic at whether it be death, or lost dreams, or a struggle with self-confidence and individuality. My piece </a:t>
            </a:r>
            <a:r>
              <a:rPr lang="en-US" sz="1300" i="1" dirty="0">
                <a:latin typeface="Calibri" panose="020F0502020204030204" pitchFamily="34" charset="0"/>
                <a:cs typeface="Calibri" panose="020F0502020204030204" pitchFamily="34" charset="0"/>
              </a:rPr>
              <a:t>Model 685</a:t>
            </a:r>
            <a:r>
              <a:rPr lang="en-US" sz="1300" dirty="0">
                <a:latin typeface="Calibri" panose="020F0502020204030204" pitchFamily="34" charset="0"/>
                <a:cs typeface="Calibri" panose="020F0502020204030204" pitchFamily="34" charset="0"/>
              </a:rPr>
              <a:t> represents the poor working conditions of models and in general the desensitization teens have towards media and the way they represented everyday without much of a choice. My second piece </a:t>
            </a:r>
            <a:r>
              <a:rPr lang="en-US" sz="1300" i="1" dirty="0">
                <a:latin typeface="Calibri" panose="020F0502020204030204" pitchFamily="34" charset="0"/>
                <a:cs typeface="Calibri" panose="020F0502020204030204" pitchFamily="34" charset="0"/>
              </a:rPr>
              <a:t>At Work</a:t>
            </a:r>
            <a:r>
              <a:rPr lang="en-US" sz="1300" dirty="0">
                <a:latin typeface="Calibri" panose="020F0502020204030204" pitchFamily="34" charset="0"/>
                <a:cs typeface="Calibri" panose="020F0502020204030204" pitchFamily="34" charset="0"/>
              </a:rPr>
              <a:t> is a film shot of an un-posed man working at the end of his shift, ironically he is working at an ice cream place even though the shot is dark and dreary and does not feel happy. Both Fan Ho and myself do not need a persons individual features to represent the meaning of our pieces and in fact it would be a hinderance to know such details. </a:t>
            </a:r>
          </a:p>
        </p:txBody>
      </p:sp>
      <p:pic>
        <p:nvPicPr>
          <p:cNvPr id="1026" name="Picture 2" descr="Click to zoom">
            <a:extLst>
              <a:ext uri="{FF2B5EF4-FFF2-40B4-BE49-F238E27FC236}">
                <a16:creationId xmlns:a16="http://schemas.microsoft.com/office/drawing/2014/main" id="{1E743068-B555-4572-8797-9692F9AFD3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581" y="1679982"/>
            <a:ext cx="3945099" cy="26300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a:extLst>
              <a:ext uri="{FF2B5EF4-FFF2-40B4-BE49-F238E27FC236}">
                <a16:creationId xmlns:a16="http://schemas.microsoft.com/office/drawing/2014/main" id="{EEF18D64-643C-4A9E-AB8F-E0994ADFFE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8848" y="1681775"/>
            <a:ext cx="1738961" cy="262648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957C808-3D80-4836-B466-F730CCB541CE}"/>
              </a:ext>
            </a:extLst>
          </p:cNvPr>
          <p:cNvSpPr txBox="1"/>
          <p:nvPr/>
        </p:nvSpPr>
        <p:spPr>
          <a:xfrm>
            <a:off x="5576581" y="4373861"/>
            <a:ext cx="3945099"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Model 685</a:t>
            </a:r>
            <a:r>
              <a:rPr lang="en-US" sz="800" dirty="0">
                <a:latin typeface="Calibri" panose="020F0502020204030204" pitchFamily="34" charset="0"/>
                <a:cs typeface="Calibri" panose="020F0502020204030204" pitchFamily="34" charset="0"/>
              </a:rPr>
              <a:t>, 2018, Henry Locke</a:t>
            </a:r>
            <a:endParaRPr lang="en-US" sz="800" i="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2151A18-47FB-4B48-B39D-0478585571E8}"/>
              </a:ext>
            </a:extLst>
          </p:cNvPr>
          <p:cNvSpPr txBox="1"/>
          <p:nvPr/>
        </p:nvSpPr>
        <p:spPr>
          <a:xfrm>
            <a:off x="9988847" y="4373861"/>
            <a:ext cx="1738961"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At Work</a:t>
            </a:r>
            <a:r>
              <a:rPr lang="en-US" sz="800" dirty="0">
                <a:latin typeface="Calibri" panose="020F0502020204030204" pitchFamily="34" charset="0"/>
                <a:cs typeface="Calibri" panose="020F0502020204030204" pitchFamily="34" charset="0"/>
              </a:rPr>
              <a:t>, 2018, Henry Locke</a:t>
            </a:r>
            <a:endParaRPr lang="en-US" sz="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2059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EB3-4BEE-4659-BC3C-1313F2A641DF}"/>
              </a:ext>
            </a:extLst>
          </p:cNvPr>
          <p:cNvSpPr>
            <a:spLocks noGrp="1"/>
          </p:cNvSpPr>
          <p:nvPr>
            <p:ph type="title"/>
          </p:nvPr>
        </p:nvSpPr>
        <p:spPr>
          <a:xfrm>
            <a:off x="1700219" y="528263"/>
            <a:ext cx="8791561" cy="957395"/>
          </a:xfrm>
        </p:spPr>
        <p:txBody>
          <a:bodyPr>
            <a:normAutofit fontScale="90000"/>
          </a:bodyPr>
          <a:lstStyle/>
          <a:p>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Personal Artwork and Fan ho: Formal Qualities and technique</a:t>
            </a:r>
            <a:endParaRPr lang="en-US" u="sng" dirty="0"/>
          </a:p>
        </p:txBody>
      </p:sp>
      <p:pic>
        <p:nvPicPr>
          <p:cNvPr id="4" name="Picture 3" descr="&quot;Approaching Shadow&quot;, 1954, Fan Ho&#10;&#10;“Street Life: Hong Kong in the 1950s as Seen through the Lens of Photographer Fan Ho.” South China Morning Post, South China Morning Post, 17 Nov. 2015, www.scmp.com/news/hong-kong/education-community/article/1879716/street-life-hong-kong-1950s-seen-through-lens.">
            <a:extLst>
              <a:ext uri="{FF2B5EF4-FFF2-40B4-BE49-F238E27FC236}">
                <a16:creationId xmlns:a16="http://schemas.microsoft.com/office/drawing/2014/main" id="{2285487E-1F39-498A-9312-0BE178D0F9E5}"/>
              </a:ext>
            </a:extLst>
          </p:cNvPr>
          <p:cNvPicPr>
            <a:picLocks noChangeAspect="1"/>
          </p:cNvPicPr>
          <p:nvPr/>
        </p:nvPicPr>
        <p:blipFill>
          <a:blip r:embed="rId2"/>
          <a:stretch>
            <a:fillRect/>
          </a:stretch>
        </p:blipFill>
        <p:spPr>
          <a:xfrm>
            <a:off x="402369" y="2264166"/>
            <a:ext cx="2595699" cy="3563191"/>
          </a:xfrm>
          <a:prstGeom prst="rect">
            <a:avLst/>
          </a:prstGeom>
        </p:spPr>
      </p:pic>
      <p:sp>
        <p:nvSpPr>
          <p:cNvPr id="5" name="TextBox 4">
            <a:extLst>
              <a:ext uri="{FF2B5EF4-FFF2-40B4-BE49-F238E27FC236}">
                <a16:creationId xmlns:a16="http://schemas.microsoft.com/office/drawing/2014/main" id="{A3413508-834B-4589-B064-AB98FABF5FBD}"/>
              </a:ext>
            </a:extLst>
          </p:cNvPr>
          <p:cNvSpPr txBox="1"/>
          <p:nvPr/>
        </p:nvSpPr>
        <p:spPr>
          <a:xfrm>
            <a:off x="402368" y="5935406"/>
            <a:ext cx="2595699"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Approaching Shadow</a:t>
            </a:r>
            <a:r>
              <a:rPr lang="en-US" sz="800" dirty="0">
                <a:latin typeface="Calibri" panose="020F0502020204030204" pitchFamily="34" charset="0"/>
                <a:cs typeface="Calibri" panose="020F0502020204030204" pitchFamily="34" charset="0"/>
              </a:rPr>
              <a:t>, 1954, Fan Ho</a:t>
            </a:r>
          </a:p>
        </p:txBody>
      </p:sp>
      <p:sp>
        <p:nvSpPr>
          <p:cNvPr id="15" name="TextBox 14">
            <a:extLst>
              <a:ext uri="{FF2B5EF4-FFF2-40B4-BE49-F238E27FC236}">
                <a16:creationId xmlns:a16="http://schemas.microsoft.com/office/drawing/2014/main" id="{776FD661-F531-42A7-8EA9-50407EE2CF06}"/>
              </a:ext>
            </a:extLst>
          </p:cNvPr>
          <p:cNvSpPr txBox="1"/>
          <p:nvPr/>
        </p:nvSpPr>
        <p:spPr>
          <a:xfrm>
            <a:off x="3448616" y="2274061"/>
            <a:ext cx="3945100" cy="449353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85750"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Both Fan Ho and myself use industrial and </a:t>
            </a:r>
            <a:r>
              <a:rPr lang="en-US" sz="1300" b="1" u="sng" dirty="0">
                <a:latin typeface="Calibri" panose="020F0502020204030204" pitchFamily="34" charset="0"/>
                <a:cs typeface="Calibri" panose="020F0502020204030204" pitchFamily="34" charset="0"/>
              </a:rPr>
              <a:t>geometric lines </a:t>
            </a:r>
            <a:r>
              <a:rPr lang="en-US" sz="1300" dirty="0">
                <a:latin typeface="Calibri" panose="020F0502020204030204" pitchFamily="34" charset="0"/>
                <a:cs typeface="Calibri" panose="020F0502020204030204" pitchFamily="34" charset="0"/>
              </a:rPr>
              <a:t>to point the viewer the viewer to a certain portion of the shot  </a:t>
            </a:r>
          </a:p>
          <a:p>
            <a:pPr marL="285750"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Both of use tend to opt for an </a:t>
            </a:r>
            <a:r>
              <a:rPr lang="en-US" sz="1300" b="1" u="sng" dirty="0">
                <a:latin typeface="Calibri" panose="020F0502020204030204" pitchFamily="34" charset="0"/>
                <a:cs typeface="Calibri" panose="020F0502020204030204" pitchFamily="34" charset="0"/>
              </a:rPr>
              <a:t>asymmetrical balance</a:t>
            </a:r>
            <a:r>
              <a:rPr lang="en-US" sz="1300" dirty="0">
                <a:latin typeface="Calibri" panose="020F0502020204030204" pitchFamily="34" charset="0"/>
                <a:cs typeface="Calibri" panose="020F0502020204030204" pitchFamily="34" charset="0"/>
              </a:rPr>
              <a:t> in our shots but find balance through </a:t>
            </a:r>
            <a:r>
              <a:rPr lang="en-US" sz="1300" b="1" u="sng" dirty="0">
                <a:latin typeface="Calibri" panose="020F0502020204030204" pitchFamily="34" charset="0"/>
                <a:cs typeface="Calibri" panose="020F0502020204030204" pitchFamily="34" charset="0"/>
              </a:rPr>
              <a:t>color, texture, and unity</a:t>
            </a:r>
          </a:p>
          <a:p>
            <a:pPr marL="285750"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I use Photoshop to process many of my pieces, a tool that Fan Ho just began to use towards the end of his life </a:t>
            </a:r>
          </a:p>
          <a:p>
            <a:pPr marL="285750"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I use photoshop to </a:t>
            </a:r>
            <a:r>
              <a:rPr lang="en-US" sz="1300" b="1" u="sng" dirty="0">
                <a:latin typeface="Calibri" panose="020F0502020204030204" pitchFamily="34" charset="0"/>
                <a:cs typeface="Calibri" panose="020F0502020204030204" pitchFamily="34" charset="0"/>
              </a:rPr>
              <a:t>remove color</a:t>
            </a:r>
            <a:r>
              <a:rPr lang="en-US" sz="1300" dirty="0">
                <a:latin typeface="Calibri" panose="020F0502020204030204" pitchFamily="34" charset="0"/>
                <a:cs typeface="Calibri" panose="020F0502020204030204" pitchFamily="34" charset="0"/>
              </a:rPr>
              <a:t> from my subject as to better structure the meaning of the piece and add </a:t>
            </a:r>
            <a:r>
              <a:rPr lang="en-US" sz="1300" b="1" u="sng" dirty="0">
                <a:latin typeface="Calibri" panose="020F0502020204030204" pitchFamily="34" charset="0"/>
                <a:cs typeface="Calibri" panose="020F0502020204030204" pitchFamily="34" charset="0"/>
              </a:rPr>
              <a:t>emphasis</a:t>
            </a:r>
            <a:r>
              <a:rPr lang="en-US" sz="13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Fan Ho used photoshop to </a:t>
            </a:r>
            <a:r>
              <a:rPr lang="en-US" sz="1300" b="1" u="sng" dirty="0">
                <a:latin typeface="Calibri" panose="020F0502020204030204" pitchFamily="34" charset="0"/>
                <a:cs typeface="Calibri" panose="020F0502020204030204" pitchFamily="34" charset="0"/>
              </a:rPr>
              <a:t>create shadows</a:t>
            </a:r>
            <a:r>
              <a:rPr lang="en-US" sz="1300" dirty="0">
                <a:latin typeface="Calibri" panose="020F0502020204030204" pitchFamily="34" charset="0"/>
                <a:cs typeface="Calibri" panose="020F0502020204030204" pitchFamily="34" charset="0"/>
              </a:rPr>
              <a:t> that didn’t exist and to greater bring out the </a:t>
            </a:r>
            <a:r>
              <a:rPr lang="en-US" sz="1300" b="1" u="sng" dirty="0">
                <a:latin typeface="Calibri" panose="020F0502020204030204" pitchFamily="34" charset="0"/>
                <a:cs typeface="Calibri" panose="020F0502020204030204" pitchFamily="34" charset="0"/>
              </a:rPr>
              <a:t>grainy textures</a:t>
            </a:r>
            <a:r>
              <a:rPr lang="en-US" sz="1300" dirty="0">
                <a:latin typeface="Calibri" panose="020F0502020204030204" pitchFamily="34" charset="0"/>
                <a:cs typeface="Calibri" panose="020F0502020204030204" pitchFamily="34" charset="0"/>
              </a:rPr>
              <a:t> of the city of Hong Kong</a:t>
            </a:r>
          </a:p>
          <a:p>
            <a:pPr marL="285750"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Fan Ho shot in film and his photos were naturally in black and white because of the film he used where as I shot this photo with digital camera and then added all of the unique colors in the post production of the photo </a:t>
            </a:r>
          </a:p>
          <a:p>
            <a:pPr marL="285750" indent="-285750">
              <a:buFont typeface="Arial" panose="020B0604020202020204" pitchFamily="34" charset="0"/>
              <a:buChar char="•"/>
            </a:pPr>
            <a:r>
              <a:rPr lang="en-US" sz="1300" dirty="0">
                <a:latin typeface="Calibri" panose="020F0502020204030204" pitchFamily="34" charset="0"/>
                <a:cs typeface="Calibri" panose="020F0502020204030204" pitchFamily="34" charset="0"/>
              </a:rPr>
              <a:t>Both photographs have heavily saturated backgrounds</a:t>
            </a:r>
          </a:p>
        </p:txBody>
      </p:sp>
      <p:pic>
        <p:nvPicPr>
          <p:cNvPr id="1026" name="Picture 2" descr="Click to zoom">
            <a:extLst>
              <a:ext uri="{FF2B5EF4-FFF2-40B4-BE49-F238E27FC236}">
                <a16:creationId xmlns:a16="http://schemas.microsoft.com/office/drawing/2014/main" id="{1E743068-B555-4572-8797-9692F9AFD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532" y="2810956"/>
            <a:ext cx="3945099" cy="263006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957C808-3D80-4836-B466-F730CCB541CE}"/>
              </a:ext>
            </a:extLst>
          </p:cNvPr>
          <p:cNvSpPr txBox="1"/>
          <p:nvPr/>
        </p:nvSpPr>
        <p:spPr>
          <a:xfrm>
            <a:off x="7844532" y="5550898"/>
            <a:ext cx="3945099"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Model 685</a:t>
            </a:r>
            <a:r>
              <a:rPr lang="en-US" sz="800" dirty="0">
                <a:latin typeface="Calibri" panose="020F0502020204030204" pitchFamily="34" charset="0"/>
                <a:cs typeface="Calibri" panose="020F0502020204030204" pitchFamily="34" charset="0"/>
              </a:rPr>
              <a:t>, 2018, Henry Locke</a:t>
            </a:r>
            <a:endParaRPr lang="en-US" sz="800" i="1" dirty="0">
              <a:latin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B7DC6711-5B8D-4EFF-B042-9DB2D6FF5198}"/>
              </a:ext>
            </a:extLst>
          </p:cNvPr>
          <p:cNvSpPr txBox="1">
            <a:spLocks/>
          </p:cNvSpPr>
          <p:nvPr/>
        </p:nvSpPr>
        <p:spPr>
          <a:xfrm>
            <a:off x="4337287" y="1987167"/>
            <a:ext cx="2220629" cy="276999"/>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20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Similarities</a:t>
            </a:r>
            <a:endParaRPr lang="en-US" sz="2000" u="sng" dirty="0">
              <a:solidFill>
                <a:schemeClr val="tx1"/>
              </a:solidFill>
            </a:endParaRPr>
          </a:p>
        </p:txBody>
      </p:sp>
      <p:sp>
        <p:nvSpPr>
          <p:cNvPr id="13" name="Oval 12">
            <a:extLst>
              <a:ext uri="{FF2B5EF4-FFF2-40B4-BE49-F238E27FC236}">
                <a16:creationId xmlns:a16="http://schemas.microsoft.com/office/drawing/2014/main" id="{37C474CA-EA9C-42F2-83FA-E98BF6FFBCD0}"/>
              </a:ext>
            </a:extLst>
          </p:cNvPr>
          <p:cNvSpPr/>
          <p:nvPr/>
        </p:nvSpPr>
        <p:spPr>
          <a:xfrm rot="1852498">
            <a:off x="1830760" y="2481985"/>
            <a:ext cx="331388" cy="2764267"/>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14" name="Oval 13">
            <a:extLst>
              <a:ext uri="{FF2B5EF4-FFF2-40B4-BE49-F238E27FC236}">
                <a16:creationId xmlns:a16="http://schemas.microsoft.com/office/drawing/2014/main" id="{71464FF1-D5FE-4897-A7C0-E2AD3C33C5D1}"/>
              </a:ext>
            </a:extLst>
          </p:cNvPr>
          <p:cNvSpPr/>
          <p:nvPr/>
        </p:nvSpPr>
        <p:spPr>
          <a:xfrm>
            <a:off x="10881330" y="2810956"/>
            <a:ext cx="331388" cy="2568638"/>
          </a:xfrm>
          <a:prstGeom prst="ellipse">
            <a:avLst/>
          </a:prstGeom>
          <a:noFill/>
          <a:ln w="2857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E88037E6-9AE6-42B3-9EF5-533C8D0F7159}"/>
              </a:ext>
            </a:extLst>
          </p:cNvPr>
          <p:cNvCxnSpPr>
            <a:cxnSpLocks/>
            <a:stCxn id="15" idx="3"/>
            <a:endCxn id="14" idx="1"/>
          </p:cNvCxnSpPr>
          <p:nvPr/>
        </p:nvCxnSpPr>
        <p:spPr>
          <a:xfrm flipV="1">
            <a:off x="7393716" y="3187124"/>
            <a:ext cx="3536145" cy="1333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67C3081-36FC-4FF4-9C22-A7ACC8D9BDF7}"/>
              </a:ext>
            </a:extLst>
          </p:cNvPr>
          <p:cNvCxnSpPr>
            <a:cxnSpLocks/>
            <a:stCxn id="15" idx="1"/>
            <a:endCxn id="13" idx="7"/>
          </p:cNvCxnSpPr>
          <p:nvPr/>
        </p:nvCxnSpPr>
        <p:spPr>
          <a:xfrm flipH="1" flipV="1">
            <a:off x="2598539" y="3085423"/>
            <a:ext cx="850077" cy="1435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940A1B-DA6C-4281-A419-973D3215F967}"/>
              </a:ext>
            </a:extLst>
          </p:cNvPr>
          <p:cNvCxnSpPr>
            <a:cxnSpLocks/>
            <a:endCxn id="4" idx="2"/>
          </p:cNvCxnSpPr>
          <p:nvPr/>
        </p:nvCxnSpPr>
        <p:spPr>
          <a:xfrm>
            <a:off x="1700219" y="2274061"/>
            <a:ext cx="0" cy="3553296"/>
          </a:xfrm>
          <a:prstGeom prst="line">
            <a:avLst/>
          </a:prstGeom>
          <a:ln w="254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EF0B3A0-42F6-48FC-AAF9-C399A9CF1E8E}"/>
              </a:ext>
            </a:extLst>
          </p:cNvPr>
          <p:cNvCxnSpPr>
            <a:cxnSpLocks/>
            <a:stCxn id="1026" idx="0"/>
            <a:endCxn id="1026" idx="2"/>
          </p:cNvCxnSpPr>
          <p:nvPr/>
        </p:nvCxnSpPr>
        <p:spPr>
          <a:xfrm>
            <a:off x="9817082" y="2810956"/>
            <a:ext cx="0" cy="2630066"/>
          </a:xfrm>
          <a:prstGeom prst="line">
            <a:avLst/>
          </a:prstGeom>
          <a:ln w="254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Oval 27">
            <a:extLst>
              <a:ext uri="{FF2B5EF4-FFF2-40B4-BE49-F238E27FC236}">
                <a16:creationId xmlns:a16="http://schemas.microsoft.com/office/drawing/2014/main" id="{F913A870-6635-455F-801B-C33A5A8FE5C3}"/>
              </a:ext>
            </a:extLst>
          </p:cNvPr>
          <p:cNvSpPr/>
          <p:nvPr/>
        </p:nvSpPr>
        <p:spPr>
          <a:xfrm rot="1852498">
            <a:off x="9424473" y="4439147"/>
            <a:ext cx="331388" cy="306617"/>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29" name="Straight Arrow Connector 28">
            <a:extLst>
              <a:ext uri="{FF2B5EF4-FFF2-40B4-BE49-F238E27FC236}">
                <a16:creationId xmlns:a16="http://schemas.microsoft.com/office/drawing/2014/main" id="{A526B147-51D7-4E1E-837D-400C5C06A9CC}"/>
              </a:ext>
            </a:extLst>
          </p:cNvPr>
          <p:cNvCxnSpPr>
            <a:cxnSpLocks/>
            <a:stCxn id="15" idx="3"/>
            <a:endCxn id="28" idx="3"/>
          </p:cNvCxnSpPr>
          <p:nvPr/>
        </p:nvCxnSpPr>
        <p:spPr>
          <a:xfrm>
            <a:off x="7393716" y="4520830"/>
            <a:ext cx="2040261" cy="104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523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EB3-4BEE-4659-BC3C-1313F2A641DF}"/>
              </a:ext>
            </a:extLst>
          </p:cNvPr>
          <p:cNvSpPr>
            <a:spLocks noGrp="1"/>
          </p:cNvSpPr>
          <p:nvPr>
            <p:ph type="title"/>
          </p:nvPr>
        </p:nvSpPr>
        <p:spPr>
          <a:xfrm>
            <a:off x="1396792" y="551615"/>
            <a:ext cx="9398416" cy="957395"/>
          </a:xfrm>
        </p:spPr>
        <p:txBody>
          <a:bodyPr>
            <a:normAutofit fontScale="90000"/>
          </a:bodyPr>
          <a:lstStyle/>
          <a:p>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Personal Artwork and Paul Calhoun: comparing artistic styles</a:t>
            </a:r>
            <a:endParaRPr lang="en-US" u="sng" dirty="0"/>
          </a:p>
        </p:txBody>
      </p:sp>
      <p:sp>
        <p:nvSpPr>
          <p:cNvPr id="15" name="TextBox 14">
            <a:extLst>
              <a:ext uri="{FF2B5EF4-FFF2-40B4-BE49-F238E27FC236}">
                <a16:creationId xmlns:a16="http://schemas.microsoft.com/office/drawing/2014/main" id="{776FD661-F531-42A7-8EA9-50407EE2CF06}"/>
              </a:ext>
            </a:extLst>
          </p:cNvPr>
          <p:cNvSpPr txBox="1"/>
          <p:nvPr/>
        </p:nvSpPr>
        <p:spPr>
          <a:xfrm>
            <a:off x="273622" y="4857753"/>
            <a:ext cx="8928742" cy="189282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300" dirty="0">
                <a:latin typeface="Calibri" panose="020F0502020204030204" pitchFamily="34" charset="0"/>
                <a:cs typeface="Calibri" panose="020F0502020204030204" pitchFamily="34" charset="0"/>
              </a:rPr>
              <a:t>Style takes a lot of time to develop so naturally the longer you are alive and working on your desired style the more developed and concise that style will be. Paul Calhoun has primarily dark style that has very saturated shadows and eerily lit scenes, even in his color photos. Another part of your style is who you choose to show and what they mean to you. Calhoun chooses to show minorities, the homeless, immigrants, broken families, and other groups of people who are struggling with everyday life due to some form of societal disadvantage. Now once again this style is very unique to him seeing as he started as a political organizer and then moved over to the world of photography and married an immigrant. I too live in Milwaukee but have not quite developed a certain kind of person or thing that I desire to photograph. My photos while they may show color they do not necessarily indicate clearly who the subject is and I quite like this about my current style. I hope to keep the viewer in the dark about the identity of the model or stranger and make them work to find their own answer. </a:t>
            </a:r>
          </a:p>
        </p:txBody>
      </p:sp>
      <p:pic>
        <p:nvPicPr>
          <p:cNvPr id="1026" name="Picture 2" descr="Click to zoom">
            <a:extLst>
              <a:ext uri="{FF2B5EF4-FFF2-40B4-BE49-F238E27FC236}">
                <a16:creationId xmlns:a16="http://schemas.microsoft.com/office/drawing/2014/main" id="{1E743068-B555-4572-8797-9692F9AFD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266" y="1959239"/>
            <a:ext cx="3945099" cy="26300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a:extLst>
              <a:ext uri="{FF2B5EF4-FFF2-40B4-BE49-F238E27FC236}">
                <a16:creationId xmlns:a16="http://schemas.microsoft.com/office/drawing/2014/main" id="{EEF18D64-643C-4A9E-AB8F-E0994ADFF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820" y="1962825"/>
            <a:ext cx="1738961" cy="262648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957C808-3D80-4836-B466-F730CCB541CE}"/>
              </a:ext>
            </a:extLst>
          </p:cNvPr>
          <p:cNvSpPr txBox="1"/>
          <p:nvPr/>
        </p:nvSpPr>
        <p:spPr>
          <a:xfrm>
            <a:off x="5257265" y="4615807"/>
            <a:ext cx="3945099"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Model 685</a:t>
            </a:r>
            <a:r>
              <a:rPr lang="en-US" sz="800" dirty="0">
                <a:latin typeface="Calibri" panose="020F0502020204030204" pitchFamily="34" charset="0"/>
                <a:cs typeface="Calibri" panose="020F0502020204030204" pitchFamily="34" charset="0"/>
              </a:rPr>
              <a:t>, 2018, Henry Locke</a:t>
            </a:r>
            <a:endParaRPr lang="en-US" sz="800" i="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2151A18-47FB-4B48-B39D-0478585571E8}"/>
              </a:ext>
            </a:extLst>
          </p:cNvPr>
          <p:cNvSpPr txBox="1"/>
          <p:nvPr/>
        </p:nvSpPr>
        <p:spPr>
          <a:xfrm>
            <a:off x="3151820" y="4615807"/>
            <a:ext cx="1738961"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At Work</a:t>
            </a:r>
            <a:r>
              <a:rPr lang="en-US" sz="800" dirty="0">
                <a:latin typeface="Calibri" panose="020F0502020204030204" pitchFamily="34" charset="0"/>
                <a:cs typeface="Calibri" panose="020F0502020204030204" pitchFamily="34" charset="0"/>
              </a:rPr>
              <a:t>, 2018, Henry Locke</a:t>
            </a:r>
            <a:endParaRPr lang="en-US" sz="800" i="1" dirty="0">
              <a:latin typeface="Calibri" panose="020F0502020204030204" pitchFamily="34" charset="0"/>
              <a:cs typeface="Calibri" panose="020F0502020204030204" pitchFamily="34" charset="0"/>
            </a:endParaRPr>
          </a:p>
        </p:txBody>
      </p:sp>
      <p:pic>
        <p:nvPicPr>
          <p:cNvPr id="6" name="Picture 5" descr="A group of people standing in front of a television&#10;&#10;Description automatically generated">
            <a:extLst>
              <a:ext uri="{FF2B5EF4-FFF2-40B4-BE49-F238E27FC236}">
                <a16:creationId xmlns:a16="http://schemas.microsoft.com/office/drawing/2014/main" id="{B89F84B9-39FA-4D29-8A2D-0A7AA6B00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622" y="1959239"/>
            <a:ext cx="2511713" cy="2630066"/>
          </a:xfrm>
          <a:prstGeom prst="rect">
            <a:avLst/>
          </a:prstGeom>
        </p:spPr>
      </p:pic>
      <p:sp>
        <p:nvSpPr>
          <p:cNvPr id="16" name="TextBox 15">
            <a:extLst>
              <a:ext uri="{FF2B5EF4-FFF2-40B4-BE49-F238E27FC236}">
                <a16:creationId xmlns:a16="http://schemas.microsoft.com/office/drawing/2014/main" id="{08DB326A-11AA-445B-A4FD-E703D2C7CFCA}"/>
              </a:ext>
            </a:extLst>
          </p:cNvPr>
          <p:cNvSpPr txBox="1"/>
          <p:nvPr/>
        </p:nvSpPr>
        <p:spPr>
          <a:xfrm>
            <a:off x="273622" y="4615807"/>
            <a:ext cx="2511713"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Open Perspective</a:t>
            </a:r>
            <a:r>
              <a:rPr lang="en-US" sz="800" dirty="0">
                <a:latin typeface="Calibri" panose="020F0502020204030204" pitchFamily="34" charset="0"/>
                <a:cs typeface="Calibri" panose="020F0502020204030204" pitchFamily="34" charset="0"/>
              </a:rPr>
              <a:t>, 2018, Henry Locke</a:t>
            </a:r>
            <a:endParaRPr lang="en-US" sz="800" i="1" dirty="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A3E2155A-36FB-43E9-BEC3-38A34BE0F584}"/>
              </a:ext>
            </a:extLst>
          </p:cNvPr>
          <p:cNvPicPr>
            <a:picLocks noChangeAspect="1"/>
          </p:cNvPicPr>
          <p:nvPr/>
        </p:nvPicPr>
        <p:blipFill>
          <a:blip r:embed="rId5"/>
          <a:stretch>
            <a:fillRect/>
          </a:stretch>
        </p:blipFill>
        <p:spPr>
          <a:xfrm>
            <a:off x="9503000" y="1959239"/>
            <a:ext cx="2317088" cy="1516991"/>
          </a:xfrm>
          <a:prstGeom prst="rect">
            <a:avLst/>
          </a:prstGeom>
        </p:spPr>
      </p:pic>
      <p:sp>
        <p:nvSpPr>
          <p:cNvPr id="20" name="TextBox 19">
            <a:extLst>
              <a:ext uri="{FF2B5EF4-FFF2-40B4-BE49-F238E27FC236}">
                <a16:creationId xmlns:a16="http://schemas.microsoft.com/office/drawing/2014/main" id="{057FD5B2-1FED-42C3-8833-382D6D28EAA1}"/>
              </a:ext>
            </a:extLst>
          </p:cNvPr>
          <p:cNvSpPr txBox="1"/>
          <p:nvPr/>
        </p:nvSpPr>
        <p:spPr>
          <a:xfrm>
            <a:off x="9503000" y="3585647"/>
            <a:ext cx="2313384"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Unemployed</a:t>
            </a:r>
            <a:r>
              <a:rPr lang="en-US" sz="800" dirty="0">
                <a:latin typeface="Calibri" panose="020F0502020204030204" pitchFamily="34" charset="0"/>
                <a:cs typeface="Calibri" panose="020F0502020204030204" pitchFamily="34" charset="0"/>
              </a:rPr>
              <a:t>, Paul Calhoun</a:t>
            </a:r>
          </a:p>
        </p:txBody>
      </p:sp>
      <p:pic>
        <p:nvPicPr>
          <p:cNvPr id="21" name="Picture 20">
            <a:extLst>
              <a:ext uri="{FF2B5EF4-FFF2-40B4-BE49-F238E27FC236}">
                <a16:creationId xmlns:a16="http://schemas.microsoft.com/office/drawing/2014/main" id="{2866C7A9-724C-4079-B651-94A53C50A807}"/>
              </a:ext>
            </a:extLst>
          </p:cNvPr>
          <p:cNvPicPr>
            <a:picLocks noChangeAspect="1"/>
          </p:cNvPicPr>
          <p:nvPr/>
        </p:nvPicPr>
        <p:blipFill>
          <a:blip r:embed="rId6"/>
          <a:stretch>
            <a:fillRect/>
          </a:stretch>
        </p:blipFill>
        <p:spPr>
          <a:xfrm>
            <a:off x="9505669" y="4356332"/>
            <a:ext cx="2313384" cy="1537115"/>
          </a:xfrm>
          <a:prstGeom prst="rect">
            <a:avLst/>
          </a:prstGeom>
        </p:spPr>
      </p:pic>
      <p:sp>
        <p:nvSpPr>
          <p:cNvPr id="22" name="TextBox 21">
            <a:extLst>
              <a:ext uri="{FF2B5EF4-FFF2-40B4-BE49-F238E27FC236}">
                <a16:creationId xmlns:a16="http://schemas.microsoft.com/office/drawing/2014/main" id="{95C46606-7CAF-4383-B69C-517317B1666B}"/>
              </a:ext>
            </a:extLst>
          </p:cNvPr>
          <p:cNvSpPr txBox="1"/>
          <p:nvPr/>
        </p:nvSpPr>
        <p:spPr>
          <a:xfrm>
            <a:off x="9503000" y="5997885"/>
            <a:ext cx="2313384"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Counting Change</a:t>
            </a:r>
            <a:r>
              <a:rPr lang="en-US" sz="800" dirty="0">
                <a:latin typeface="Calibri" panose="020F0502020204030204" pitchFamily="34" charset="0"/>
                <a:cs typeface="Calibri" panose="020F0502020204030204" pitchFamily="34" charset="0"/>
              </a:rPr>
              <a:t>, Paul Calhoun</a:t>
            </a:r>
          </a:p>
        </p:txBody>
      </p:sp>
    </p:spTree>
    <p:extLst>
      <p:ext uri="{BB962C8B-B14F-4D97-AF65-F5344CB8AC3E}">
        <p14:creationId xmlns:p14="http://schemas.microsoft.com/office/powerpoint/2010/main" val="1156265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EB3-4BEE-4659-BC3C-1313F2A641DF}"/>
              </a:ext>
            </a:extLst>
          </p:cNvPr>
          <p:cNvSpPr>
            <a:spLocks noGrp="1"/>
          </p:cNvSpPr>
          <p:nvPr>
            <p:ph type="title"/>
          </p:nvPr>
        </p:nvSpPr>
        <p:spPr>
          <a:xfrm>
            <a:off x="389401" y="509896"/>
            <a:ext cx="11413197" cy="957395"/>
          </a:xfrm>
        </p:spPr>
        <p:txBody>
          <a:bodyPr>
            <a:normAutofit fontScale="90000"/>
          </a:bodyPr>
          <a:lstStyle/>
          <a:p>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Personal Artwork and Paul Calhoun: comparing Formal qualities and technique</a:t>
            </a:r>
            <a:endParaRPr lang="en-US" u="sng" dirty="0"/>
          </a:p>
        </p:txBody>
      </p:sp>
      <p:sp>
        <p:nvSpPr>
          <p:cNvPr id="15" name="TextBox 14">
            <a:extLst>
              <a:ext uri="{FF2B5EF4-FFF2-40B4-BE49-F238E27FC236}">
                <a16:creationId xmlns:a16="http://schemas.microsoft.com/office/drawing/2014/main" id="{776FD661-F531-42A7-8EA9-50407EE2CF06}"/>
              </a:ext>
            </a:extLst>
          </p:cNvPr>
          <p:cNvSpPr txBox="1"/>
          <p:nvPr/>
        </p:nvSpPr>
        <p:spPr>
          <a:xfrm>
            <a:off x="273622" y="5107649"/>
            <a:ext cx="4617159" cy="160043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My work also features the </a:t>
            </a:r>
            <a:r>
              <a:rPr lang="en-US" sz="1400" b="1" u="sng" dirty="0">
                <a:latin typeface="Calibri" panose="020F0502020204030204" pitchFamily="34" charset="0"/>
                <a:cs typeface="Calibri" panose="020F0502020204030204" pitchFamily="34" charset="0"/>
              </a:rPr>
              <a:t>silhouettes</a:t>
            </a:r>
            <a:r>
              <a:rPr lang="en-US" sz="1400" dirty="0">
                <a:latin typeface="Calibri" panose="020F0502020204030204" pitchFamily="34" charset="0"/>
                <a:cs typeface="Calibri" panose="020F0502020204030204" pitchFamily="34" charset="0"/>
              </a:rPr>
              <a:t> that Paul Calhoun is so famous for</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My shots have saturated shadows that eat up the edges of the phot and frame the subject like Calhoun</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My shots have bright points of emphasis like the mans shirts in </a:t>
            </a:r>
            <a:r>
              <a:rPr lang="en-US" sz="1400" i="1" dirty="0">
                <a:latin typeface="Calibri" panose="020F0502020204030204" pitchFamily="34" charset="0"/>
                <a:cs typeface="Calibri" panose="020F0502020204030204" pitchFamily="34" charset="0"/>
              </a:rPr>
              <a:t>At Work </a:t>
            </a:r>
            <a:r>
              <a:rPr lang="en-US" sz="1400" dirty="0">
                <a:latin typeface="Calibri" panose="020F0502020204030204" pitchFamily="34" charset="0"/>
                <a:cs typeface="Calibri" panose="020F0502020204030204" pitchFamily="34" charset="0"/>
              </a:rPr>
              <a:t>or the bright neon “OPEN” sign in </a:t>
            </a:r>
            <a:r>
              <a:rPr lang="en-US" sz="1400" i="1" dirty="0">
                <a:latin typeface="Calibri" panose="020F0502020204030204" pitchFamily="34" charset="0"/>
                <a:cs typeface="Calibri" panose="020F0502020204030204" pitchFamily="34" charset="0"/>
              </a:rPr>
              <a:t>Open Perspective</a:t>
            </a:r>
            <a:endParaRPr lang="en-US" sz="1400" dirty="0">
              <a:latin typeface="Calibri" panose="020F0502020204030204" pitchFamily="34" charset="0"/>
              <a:cs typeface="Calibri" panose="020F0502020204030204" pitchFamily="34" charset="0"/>
            </a:endParaRPr>
          </a:p>
        </p:txBody>
      </p:sp>
      <p:pic>
        <p:nvPicPr>
          <p:cNvPr id="1028" name="Picture 4" descr="Picture">
            <a:extLst>
              <a:ext uri="{FF2B5EF4-FFF2-40B4-BE49-F238E27FC236}">
                <a16:creationId xmlns:a16="http://schemas.microsoft.com/office/drawing/2014/main" id="{EEF18D64-643C-4A9E-AB8F-E0994ADFF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820" y="1962825"/>
            <a:ext cx="1738961" cy="26264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151A18-47FB-4B48-B39D-0478585571E8}"/>
              </a:ext>
            </a:extLst>
          </p:cNvPr>
          <p:cNvSpPr txBox="1"/>
          <p:nvPr/>
        </p:nvSpPr>
        <p:spPr>
          <a:xfrm>
            <a:off x="3151820" y="4615807"/>
            <a:ext cx="1738961"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At Work</a:t>
            </a:r>
            <a:r>
              <a:rPr lang="en-US" sz="800" dirty="0">
                <a:latin typeface="Calibri" panose="020F0502020204030204" pitchFamily="34" charset="0"/>
                <a:cs typeface="Calibri" panose="020F0502020204030204" pitchFamily="34" charset="0"/>
              </a:rPr>
              <a:t>, 2018, Henry Locke</a:t>
            </a:r>
            <a:endParaRPr lang="en-US" sz="800" i="1" dirty="0">
              <a:latin typeface="Calibri" panose="020F0502020204030204" pitchFamily="34" charset="0"/>
              <a:cs typeface="Calibri" panose="020F0502020204030204" pitchFamily="34" charset="0"/>
            </a:endParaRPr>
          </a:p>
        </p:txBody>
      </p:sp>
      <p:pic>
        <p:nvPicPr>
          <p:cNvPr id="6" name="Picture 5" descr="A group of people standing in front of a television&#10;&#10;Description automatically generated">
            <a:extLst>
              <a:ext uri="{FF2B5EF4-FFF2-40B4-BE49-F238E27FC236}">
                <a16:creationId xmlns:a16="http://schemas.microsoft.com/office/drawing/2014/main" id="{B89F84B9-39FA-4D29-8A2D-0A7AA6B00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22" y="1959239"/>
            <a:ext cx="2511713" cy="2630066"/>
          </a:xfrm>
          <a:prstGeom prst="rect">
            <a:avLst/>
          </a:prstGeom>
        </p:spPr>
      </p:pic>
      <p:sp>
        <p:nvSpPr>
          <p:cNvPr id="16" name="TextBox 15">
            <a:extLst>
              <a:ext uri="{FF2B5EF4-FFF2-40B4-BE49-F238E27FC236}">
                <a16:creationId xmlns:a16="http://schemas.microsoft.com/office/drawing/2014/main" id="{08DB326A-11AA-445B-A4FD-E703D2C7CFCA}"/>
              </a:ext>
            </a:extLst>
          </p:cNvPr>
          <p:cNvSpPr txBox="1"/>
          <p:nvPr/>
        </p:nvSpPr>
        <p:spPr>
          <a:xfrm>
            <a:off x="273622" y="4615807"/>
            <a:ext cx="2511713"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Open Perspective</a:t>
            </a:r>
            <a:r>
              <a:rPr lang="en-US" sz="800" dirty="0">
                <a:latin typeface="Calibri" panose="020F0502020204030204" pitchFamily="34" charset="0"/>
                <a:cs typeface="Calibri" panose="020F0502020204030204" pitchFamily="34" charset="0"/>
              </a:rPr>
              <a:t>, 2018, Henry Locke</a:t>
            </a:r>
            <a:endParaRPr lang="en-US" sz="800" i="1" dirty="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A3E2155A-36FB-43E9-BEC3-38A34BE0F584}"/>
              </a:ext>
            </a:extLst>
          </p:cNvPr>
          <p:cNvPicPr>
            <a:picLocks noChangeAspect="1"/>
          </p:cNvPicPr>
          <p:nvPr/>
        </p:nvPicPr>
        <p:blipFill>
          <a:blip r:embed="rId4"/>
          <a:stretch>
            <a:fillRect/>
          </a:stretch>
        </p:blipFill>
        <p:spPr>
          <a:xfrm>
            <a:off x="5387673" y="2609390"/>
            <a:ext cx="2941933" cy="1926075"/>
          </a:xfrm>
          <a:prstGeom prst="rect">
            <a:avLst/>
          </a:prstGeom>
        </p:spPr>
      </p:pic>
      <p:sp>
        <p:nvSpPr>
          <p:cNvPr id="20" name="TextBox 19">
            <a:extLst>
              <a:ext uri="{FF2B5EF4-FFF2-40B4-BE49-F238E27FC236}">
                <a16:creationId xmlns:a16="http://schemas.microsoft.com/office/drawing/2014/main" id="{057FD5B2-1FED-42C3-8833-382D6D28EAA1}"/>
              </a:ext>
            </a:extLst>
          </p:cNvPr>
          <p:cNvSpPr txBox="1"/>
          <p:nvPr/>
        </p:nvSpPr>
        <p:spPr>
          <a:xfrm>
            <a:off x="5387673" y="4615807"/>
            <a:ext cx="2941932"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Unemployed</a:t>
            </a:r>
            <a:r>
              <a:rPr lang="en-US" sz="800" dirty="0">
                <a:latin typeface="Calibri" panose="020F0502020204030204" pitchFamily="34" charset="0"/>
                <a:cs typeface="Calibri" panose="020F0502020204030204" pitchFamily="34" charset="0"/>
              </a:rPr>
              <a:t>, Paul Calhoun</a:t>
            </a:r>
          </a:p>
        </p:txBody>
      </p:sp>
      <p:pic>
        <p:nvPicPr>
          <p:cNvPr id="21" name="Picture 20">
            <a:extLst>
              <a:ext uri="{FF2B5EF4-FFF2-40B4-BE49-F238E27FC236}">
                <a16:creationId xmlns:a16="http://schemas.microsoft.com/office/drawing/2014/main" id="{2866C7A9-724C-4079-B651-94A53C50A807}"/>
              </a:ext>
            </a:extLst>
          </p:cNvPr>
          <p:cNvPicPr>
            <a:picLocks noChangeAspect="1"/>
          </p:cNvPicPr>
          <p:nvPr/>
        </p:nvPicPr>
        <p:blipFill>
          <a:blip r:embed="rId5"/>
          <a:stretch>
            <a:fillRect/>
          </a:stretch>
        </p:blipFill>
        <p:spPr>
          <a:xfrm>
            <a:off x="8826497" y="2609390"/>
            <a:ext cx="2941934" cy="1954750"/>
          </a:xfrm>
          <a:prstGeom prst="rect">
            <a:avLst/>
          </a:prstGeom>
        </p:spPr>
      </p:pic>
      <p:sp>
        <p:nvSpPr>
          <p:cNvPr id="22" name="TextBox 21">
            <a:extLst>
              <a:ext uri="{FF2B5EF4-FFF2-40B4-BE49-F238E27FC236}">
                <a16:creationId xmlns:a16="http://schemas.microsoft.com/office/drawing/2014/main" id="{95C46606-7CAF-4383-B69C-517317B1666B}"/>
              </a:ext>
            </a:extLst>
          </p:cNvPr>
          <p:cNvSpPr txBox="1"/>
          <p:nvPr/>
        </p:nvSpPr>
        <p:spPr>
          <a:xfrm>
            <a:off x="8826497" y="4615807"/>
            <a:ext cx="2941934"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Counting Change</a:t>
            </a:r>
            <a:r>
              <a:rPr lang="en-US" sz="800" dirty="0">
                <a:latin typeface="Calibri" panose="020F0502020204030204" pitchFamily="34" charset="0"/>
                <a:cs typeface="Calibri" panose="020F0502020204030204" pitchFamily="34" charset="0"/>
              </a:rPr>
              <a:t>, Paul Calhoun</a:t>
            </a:r>
          </a:p>
        </p:txBody>
      </p:sp>
      <p:sp>
        <p:nvSpPr>
          <p:cNvPr id="14" name="Oval 13">
            <a:extLst>
              <a:ext uri="{FF2B5EF4-FFF2-40B4-BE49-F238E27FC236}">
                <a16:creationId xmlns:a16="http://schemas.microsoft.com/office/drawing/2014/main" id="{A3A2DB71-4ED4-42E1-9B7C-B5538D25C6C1}"/>
              </a:ext>
            </a:extLst>
          </p:cNvPr>
          <p:cNvSpPr/>
          <p:nvPr/>
        </p:nvSpPr>
        <p:spPr>
          <a:xfrm>
            <a:off x="1123747" y="2623633"/>
            <a:ext cx="811462" cy="1302951"/>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23" name="Oval 22">
            <a:extLst>
              <a:ext uri="{FF2B5EF4-FFF2-40B4-BE49-F238E27FC236}">
                <a16:creationId xmlns:a16="http://schemas.microsoft.com/office/drawing/2014/main" id="{2CD68346-79CD-4FBB-AEDC-61D230488379}"/>
              </a:ext>
            </a:extLst>
          </p:cNvPr>
          <p:cNvSpPr/>
          <p:nvPr/>
        </p:nvSpPr>
        <p:spPr>
          <a:xfrm rot="166922">
            <a:off x="3866713" y="3287303"/>
            <a:ext cx="560300" cy="961976"/>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24" name="Oval 23">
            <a:extLst>
              <a:ext uri="{FF2B5EF4-FFF2-40B4-BE49-F238E27FC236}">
                <a16:creationId xmlns:a16="http://schemas.microsoft.com/office/drawing/2014/main" id="{5DFC3DCF-2D45-4B8A-B050-B954D864D01C}"/>
              </a:ext>
            </a:extLst>
          </p:cNvPr>
          <p:cNvSpPr/>
          <p:nvPr/>
        </p:nvSpPr>
        <p:spPr>
          <a:xfrm rot="166922">
            <a:off x="3374736" y="2377946"/>
            <a:ext cx="392820" cy="381686"/>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25" name="Oval 24">
            <a:extLst>
              <a:ext uri="{FF2B5EF4-FFF2-40B4-BE49-F238E27FC236}">
                <a16:creationId xmlns:a16="http://schemas.microsoft.com/office/drawing/2014/main" id="{BD4D5D44-A4CB-4314-9BE5-ACF5CAE8E6CA}"/>
              </a:ext>
            </a:extLst>
          </p:cNvPr>
          <p:cNvSpPr/>
          <p:nvPr/>
        </p:nvSpPr>
        <p:spPr>
          <a:xfrm rot="166922">
            <a:off x="2048566" y="3309977"/>
            <a:ext cx="392820" cy="381686"/>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26" name="Oval 25">
            <a:extLst>
              <a:ext uri="{FF2B5EF4-FFF2-40B4-BE49-F238E27FC236}">
                <a16:creationId xmlns:a16="http://schemas.microsoft.com/office/drawing/2014/main" id="{40079995-9C7F-4FC5-94BB-8A0094E0E5A9}"/>
              </a:ext>
            </a:extLst>
          </p:cNvPr>
          <p:cNvSpPr/>
          <p:nvPr/>
        </p:nvSpPr>
        <p:spPr>
          <a:xfrm rot="166922">
            <a:off x="502275" y="2377945"/>
            <a:ext cx="392820" cy="381686"/>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27" name="Oval 26">
            <a:extLst>
              <a:ext uri="{FF2B5EF4-FFF2-40B4-BE49-F238E27FC236}">
                <a16:creationId xmlns:a16="http://schemas.microsoft.com/office/drawing/2014/main" id="{CD91BA56-D83B-44CA-BF36-4BA062AD3CD3}"/>
              </a:ext>
            </a:extLst>
          </p:cNvPr>
          <p:cNvSpPr/>
          <p:nvPr/>
        </p:nvSpPr>
        <p:spPr>
          <a:xfrm rot="166922">
            <a:off x="4435714" y="1984217"/>
            <a:ext cx="392820" cy="381686"/>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28" name="Straight Arrow Connector 27">
            <a:extLst>
              <a:ext uri="{FF2B5EF4-FFF2-40B4-BE49-F238E27FC236}">
                <a16:creationId xmlns:a16="http://schemas.microsoft.com/office/drawing/2014/main" id="{723BD75A-4FBA-4555-9505-3EC0876F33C2}"/>
              </a:ext>
            </a:extLst>
          </p:cNvPr>
          <p:cNvCxnSpPr>
            <a:cxnSpLocks/>
            <a:stCxn id="15" idx="0"/>
            <a:endCxn id="25" idx="4"/>
          </p:cNvCxnSpPr>
          <p:nvPr/>
        </p:nvCxnSpPr>
        <p:spPr>
          <a:xfrm flipH="1" flipV="1">
            <a:off x="2235713" y="3691438"/>
            <a:ext cx="346489" cy="1416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D5A8F09-5061-493C-BB7E-28FFC3CD52A5}"/>
              </a:ext>
            </a:extLst>
          </p:cNvPr>
          <p:cNvCxnSpPr>
            <a:cxnSpLocks/>
            <a:stCxn id="15" idx="0"/>
            <a:endCxn id="24" idx="3"/>
          </p:cNvCxnSpPr>
          <p:nvPr/>
        </p:nvCxnSpPr>
        <p:spPr>
          <a:xfrm flipV="1">
            <a:off x="2582202" y="2696835"/>
            <a:ext cx="843675" cy="2410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C9D3965E-4A1A-40AD-9A46-976BEC7BEA39}"/>
              </a:ext>
            </a:extLst>
          </p:cNvPr>
          <p:cNvSpPr/>
          <p:nvPr/>
        </p:nvSpPr>
        <p:spPr>
          <a:xfrm rot="166922">
            <a:off x="6963649" y="3106612"/>
            <a:ext cx="560300" cy="961976"/>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31" name="Oval 30">
            <a:extLst>
              <a:ext uri="{FF2B5EF4-FFF2-40B4-BE49-F238E27FC236}">
                <a16:creationId xmlns:a16="http://schemas.microsoft.com/office/drawing/2014/main" id="{5B3110C8-4879-46A3-9D41-5EEAA8F156F5}"/>
              </a:ext>
            </a:extLst>
          </p:cNvPr>
          <p:cNvSpPr/>
          <p:nvPr/>
        </p:nvSpPr>
        <p:spPr>
          <a:xfrm rot="166922">
            <a:off x="5469073" y="3083428"/>
            <a:ext cx="392820" cy="381686"/>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47AC678-8109-40CE-8676-E9B92D988C90}"/>
              </a:ext>
            </a:extLst>
          </p:cNvPr>
          <p:cNvCxnSpPr>
            <a:stCxn id="23" idx="6"/>
            <a:endCxn id="30" idx="4"/>
          </p:cNvCxnSpPr>
          <p:nvPr/>
        </p:nvCxnSpPr>
        <p:spPr>
          <a:xfrm>
            <a:off x="4426683" y="3781889"/>
            <a:ext cx="2793770" cy="28613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DBCEAC8-7E0A-4D8D-B9FA-E1F13F9E8A29}"/>
              </a:ext>
            </a:extLst>
          </p:cNvPr>
          <p:cNvCxnSpPr>
            <a:stCxn id="27" idx="5"/>
            <a:endCxn id="31" idx="1"/>
          </p:cNvCxnSpPr>
          <p:nvPr/>
        </p:nvCxnSpPr>
        <p:spPr>
          <a:xfrm>
            <a:off x="4764293" y="2316588"/>
            <a:ext cx="769021" cy="8161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5" name="Straight Arrow Connector 1024">
            <a:extLst>
              <a:ext uri="{FF2B5EF4-FFF2-40B4-BE49-F238E27FC236}">
                <a16:creationId xmlns:a16="http://schemas.microsoft.com/office/drawing/2014/main" id="{D3889F4F-078D-4F6D-85AB-939F745432DD}"/>
              </a:ext>
            </a:extLst>
          </p:cNvPr>
          <p:cNvCxnSpPr>
            <a:stCxn id="15" idx="0"/>
            <a:endCxn id="14" idx="4"/>
          </p:cNvCxnSpPr>
          <p:nvPr/>
        </p:nvCxnSpPr>
        <p:spPr>
          <a:xfrm flipH="1" flipV="1">
            <a:off x="1529478" y="3926584"/>
            <a:ext cx="1052724" cy="1181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9" name="Straight Arrow Connector 1028">
            <a:extLst>
              <a:ext uri="{FF2B5EF4-FFF2-40B4-BE49-F238E27FC236}">
                <a16:creationId xmlns:a16="http://schemas.microsoft.com/office/drawing/2014/main" id="{FF54EA68-4BE9-4BEC-B221-6A73A004A71E}"/>
              </a:ext>
            </a:extLst>
          </p:cNvPr>
          <p:cNvCxnSpPr>
            <a:stCxn id="15" idx="0"/>
            <a:endCxn id="23" idx="4"/>
          </p:cNvCxnSpPr>
          <p:nvPr/>
        </p:nvCxnSpPr>
        <p:spPr>
          <a:xfrm flipV="1">
            <a:off x="2582202" y="4248712"/>
            <a:ext cx="1541315" cy="858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635430A-398A-4D38-A142-F2C42927CC0D}"/>
              </a:ext>
            </a:extLst>
          </p:cNvPr>
          <p:cNvSpPr txBox="1"/>
          <p:nvPr/>
        </p:nvSpPr>
        <p:spPr>
          <a:xfrm>
            <a:off x="5387673" y="5107649"/>
            <a:ext cx="6414925" cy="160043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Unlike my own Paul Calhoun has a sense of mystery about his characters. Mine are just unknown and shadowed out while he gives you better hints about whose his people might be</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Calhoun has better uses of </a:t>
            </a:r>
            <a:r>
              <a:rPr lang="en-US" sz="1400" b="1" u="sng" dirty="0">
                <a:latin typeface="Calibri" panose="020F0502020204030204" pitchFamily="34" charset="0"/>
                <a:cs typeface="Calibri" panose="020F0502020204030204" pitchFamily="34" charset="0"/>
              </a:rPr>
              <a:t>soft shadows</a:t>
            </a:r>
            <a:r>
              <a:rPr lang="en-US" sz="1400" dirty="0">
                <a:latin typeface="Calibri" panose="020F0502020204030204" pitchFamily="34" charset="0"/>
                <a:cs typeface="Calibri" panose="020F0502020204030204" pitchFamily="34" charset="0"/>
              </a:rPr>
              <a:t> that turn into drastic contrasts where as my soft shadows tend to never end</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Calhoun’s </a:t>
            </a:r>
            <a:r>
              <a:rPr lang="en-US" sz="1400" b="1" u="sng" dirty="0">
                <a:latin typeface="Calibri" panose="020F0502020204030204" pitchFamily="34" charset="0"/>
                <a:cs typeface="Calibri" panose="020F0502020204030204" pitchFamily="34" charset="0"/>
              </a:rPr>
              <a:t>composition</a:t>
            </a:r>
            <a:r>
              <a:rPr lang="en-US" sz="1400" dirty="0">
                <a:latin typeface="Calibri" panose="020F0502020204030204" pitchFamily="34" charset="0"/>
                <a:cs typeface="Calibri" panose="020F0502020204030204" pitchFamily="34" charset="0"/>
              </a:rPr>
              <a:t> better applies the </a:t>
            </a:r>
            <a:r>
              <a:rPr lang="en-US" sz="1400" b="1" u="sng" dirty="0">
                <a:latin typeface="Calibri" panose="020F0502020204030204" pitchFamily="34" charset="0"/>
                <a:cs typeface="Calibri" panose="020F0502020204030204" pitchFamily="34" charset="0"/>
              </a:rPr>
              <a:t>rule of thirds</a:t>
            </a:r>
            <a:r>
              <a:rPr lang="en-US" sz="1400" dirty="0">
                <a:latin typeface="Calibri" panose="020F0502020204030204" pitchFamily="34" charset="0"/>
                <a:cs typeface="Calibri" panose="020F0502020204030204" pitchFamily="34" charset="0"/>
              </a:rPr>
              <a:t> with people or lines being placed at each third mark while my photos are near dead centered </a:t>
            </a:r>
          </a:p>
        </p:txBody>
      </p:sp>
      <p:sp>
        <p:nvSpPr>
          <p:cNvPr id="43" name="Oval 42">
            <a:extLst>
              <a:ext uri="{FF2B5EF4-FFF2-40B4-BE49-F238E27FC236}">
                <a16:creationId xmlns:a16="http://schemas.microsoft.com/office/drawing/2014/main" id="{5524995E-5FDA-4C29-B8A7-AEC82CB1D2F9}"/>
              </a:ext>
            </a:extLst>
          </p:cNvPr>
          <p:cNvSpPr/>
          <p:nvPr/>
        </p:nvSpPr>
        <p:spPr>
          <a:xfrm rot="166922">
            <a:off x="9520120" y="4046914"/>
            <a:ext cx="560300" cy="457422"/>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44" name="Oval 43">
            <a:extLst>
              <a:ext uri="{FF2B5EF4-FFF2-40B4-BE49-F238E27FC236}">
                <a16:creationId xmlns:a16="http://schemas.microsoft.com/office/drawing/2014/main" id="{83156027-0B93-4132-83FE-87670F661BF2}"/>
              </a:ext>
            </a:extLst>
          </p:cNvPr>
          <p:cNvSpPr/>
          <p:nvPr/>
        </p:nvSpPr>
        <p:spPr>
          <a:xfrm rot="166922">
            <a:off x="9375792" y="2804413"/>
            <a:ext cx="560300" cy="961976"/>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035" name="Straight Arrow Connector 1034">
            <a:extLst>
              <a:ext uri="{FF2B5EF4-FFF2-40B4-BE49-F238E27FC236}">
                <a16:creationId xmlns:a16="http://schemas.microsoft.com/office/drawing/2014/main" id="{96392D57-AF9D-49E8-A7FC-FCD1B69FFFB0}"/>
              </a:ext>
            </a:extLst>
          </p:cNvPr>
          <p:cNvCxnSpPr>
            <a:cxnSpLocks/>
            <a:stCxn id="42" idx="0"/>
            <a:endCxn id="43" idx="4"/>
          </p:cNvCxnSpPr>
          <p:nvPr/>
        </p:nvCxnSpPr>
        <p:spPr>
          <a:xfrm flipV="1">
            <a:off x="8595136" y="4504066"/>
            <a:ext cx="1194033" cy="603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7" name="Straight Arrow Connector 1036">
            <a:extLst>
              <a:ext uri="{FF2B5EF4-FFF2-40B4-BE49-F238E27FC236}">
                <a16:creationId xmlns:a16="http://schemas.microsoft.com/office/drawing/2014/main" id="{A2821F17-F9EA-47A5-A13A-C949F939EEAA}"/>
              </a:ext>
            </a:extLst>
          </p:cNvPr>
          <p:cNvCxnSpPr>
            <a:cxnSpLocks/>
            <a:stCxn id="42" idx="0"/>
            <a:endCxn id="44" idx="3"/>
          </p:cNvCxnSpPr>
          <p:nvPr/>
        </p:nvCxnSpPr>
        <p:spPr>
          <a:xfrm flipV="1">
            <a:off x="8595136" y="3615495"/>
            <a:ext cx="846436" cy="1492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9" name="Straight Arrow Connector 1038">
            <a:extLst>
              <a:ext uri="{FF2B5EF4-FFF2-40B4-BE49-F238E27FC236}">
                <a16:creationId xmlns:a16="http://schemas.microsoft.com/office/drawing/2014/main" id="{EAD5BC65-31FD-41AF-98B4-E35EA37288CC}"/>
              </a:ext>
            </a:extLst>
          </p:cNvPr>
          <p:cNvCxnSpPr>
            <a:cxnSpLocks/>
            <a:stCxn id="42" idx="0"/>
            <a:endCxn id="30" idx="4"/>
          </p:cNvCxnSpPr>
          <p:nvPr/>
        </p:nvCxnSpPr>
        <p:spPr>
          <a:xfrm flipH="1" flipV="1">
            <a:off x="7220453" y="4068021"/>
            <a:ext cx="1374683" cy="1039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194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EB3-4BEE-4659-BC3C-1313F2A641DF}"/>
              </a:ext>
            </a:extLst>
          </p:cNvPr>
          <p:cNvSpPr>
            <a:spLocks noGrp="1"/>
          </p:cNvSpPr>
          <p:nvPr>
            <p:ph type="title"/>
          </p:nvPr>
        </p:nvSpPr>
        <p:spPr>
          <a:xfrm>
            <a:off x="2047890" y="294120"/>
            <a:ext cx="8096221" cy="957395"/>
          </a:xfrm>
        </p:spPr>
        <p:txBody>
          <a:bodyPr>
            <a:normAutofit/>
          </a:bodyPr>
          <a:lstStyle/>
          <a:p>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Cultural context of Fan Ho</a:t>
            </a:r>
            <a:endParaRPr lang="en-US" u="sng" dirty="0"/>
          </a:p>
        </p:txBody>
      </p:sp>
      <p:pic>
        <p:nvPicPr>
          <p:cNvPr id="4" name="Picture 3" descr="&quot;Approaching Shadow&quot;, 1954, Fan Ho&#10;&#10;“Street Life: Hong Kong in the 1950s as Seen through the Lens of Photographer Fan Ho.” South China Morning Post, South China Morning Post, 17 Nov. 2015, www.scmp.com/news/hong-kong/education-community/article/1879716/street-life-hong-kong-1950s-seen-through-lens.">
            <a:extLst>
              <a:ext uri="{FF2B5EF4-FFF2-40B4-BE49-F238E27FC236}">
                <a16:creationId xmlns:a16="http://schemas.microsoft.com/office/drawing/2014/main" id="{2285487E-1F39-498A-9312-0BE178D0F9E5}"/>
              </a:ext>
            </a:extLst>
          </p:cNvPr>
          <p:cNvPicPr>
            <a:picLocks noChangeAspect="1"/>
          </p:cNvPicPr>
          <p:nvPr/>
        </p:nvPicPr>
        <p:blipFill>
          <a:blip r:embed="rId2"/>
          <a:stretch>
            <a:fillRect/>
          </a:stretch>
        </p:blipFill>
        <p:spPr>
          <a:xfrm>
            <a:off x="9422137" y="2000125"/>
            <a:ext cx="2595699" cy="3563191"/>
          </a:xfrm>
          <a:prstGeom prst="rect">
            <a:avLst/>
          </a:prstGeom>
        </p:spPr>
      </p:pic>
      <p:sp>
        <p:nvSpPr>
          <p:cNvPr id="5" name="TextBox 4">
            <a:extLst>
              <a:ext uri="{FF2B5EF4-FFF2-40B4-BE49-F238E27FC236}">
                <a16:creationId xmlns:a16="http://schemas.microsoft.com/office/drawing/2014/main" id="{A3413508-834B-4589-B064-AB98FABF5FBD}"/>
              </a:ext>
            </a:extLst>
          </p:cNvPr>
          <p:cNvSpPr txBox="1"/>
          <p:nvPr/>
        </p:nvSpPr>
        <p:spPr>
          <a:xfrm>
            <a:off x="9422137" y="5723768"/>
            <a:ext cx="2595699"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Approaching Shadow</a:t>
            </a:r>
            <a:r>
              <a:rPr lang="en-US" sz="800" dirty="0">
                <a:latin typeface="Calibri" panose="020F0502020204030204" pitchFamily="34" charset="0"/>
                <a:cs typeface="Calibri" panose="020F0502020204030204" pitchFamily="34" charset="0"/>
              </a:rPr>
              <a:t>, 1954, Fan Ho</a:t>
            </a:r>
          </a:p>
        </p:txBody>
      </p:sp>
      <p:pic>
        <p:nvPicPr>
          <p:cNvPr id="7" name="Picture 6">
            <a:extLst>
              <a:ext uri="{FF2B5EF4-FFF2-40B4-BE49-F238E27FC236}">
                <a16:creationId xmlns:a16="http://schemas.microsoft.com/office/drawing/2014/main" id="{BE045FF3-1F0E-4C13-89AF-352635079A37}"/>
              </a:ext>
            </a:extLst>
          </p:cNvPr>
          <p:cNvPicPr>
            <a:picLocks noChangeAspect="1"/>
          </p:cNvPicPr>
          <p:nvPr/>
        </p:nvPicPr>
        <p:blipFill>
          <a:blip r:embed="rId3"/>
          <a:stretch>
            <a:fillRect/>
          </a:stretch>
        </p:blipFill>
        <p:spPr>
          <a:xfrm>
            <a:off x="174161" y="1989605"/>
            <a:ext cx="2272587" cy="3563191"/>
          </a:xfrm>
          <a:prstGeom prst="rect">
            <a:avLst/>
          </a:prstGeom>
        </p:spPr>
      </p:pic>
      <p:sp>
        <p:nvSpPr>
          <p:cNvPr id="9" name="TextBox 8">
            <a:extLst>
              <a:ext uri="{FF2B5EF4-FFF2-40B4-BE49-F238E27FC236}">
                <a16:creationId xmlns:a16="http://schemas.microsoft.com/office/drawing/2014/main" id="{12D0D43C-E277-40EA-9DD5-13D6FF94F5CD}"/>
              </a:ext>
            </a:extLst>
          </p:cNvPr>
          <p:cNvSpPr txBox="1"/>
          <p:nvPr/>
        </p:nvSpPr>
        <p:spPr>
          <a:xfrm>
            <a:off x="174161" y="5723768"/>
            <a:ext cx="2272587"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Hong Kong Venice </a:t>
            </a:r>
            <a:r>
              <a:rPr lang="en-US" sz="800" dirty="0">
                <a:latin typeface="Calibri" panose="020F0502020204030204" pitchFamily="34" charset="0"/>
                <a:cs typeface="Calibri" panose="020F0502020204030204" pitchFamily="34" charset="0"/>
              </a:rPr>
              <a:t>, 1962, Fan Ho</a:t>
            </a:r>
          </a:p>
        </p:txBody>
      </p:sp>
      <p:sp>
        <p:nvSpPr>
          <p:cNvPr id="10" name="TextBox 9">
            <a:extLst>
              <a:ext uri="{FF2B5EF4-FFF2-40B4-BE49-F238E27FC236}">
                <a16:creationId xmlns:a16="http://schemas.microsoft.com/office/drawing/2014/main" id="{113A59B5-5074-4C99-AA87-6DA2A616183D}"/>
              </a:ext>
            </a:extLst>
          </p:cNvPr>
          <p:cNvSpPr txBox="1"/>
          <p:nvPr/>
        </p:nvSpPr>
        <p:spPr>
          <a:xfrm>
            <a:off x="3537220" y="1251514"/>
            <a:ext cx="5117560" cy="36933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latin typeface="Calibri" panose="020F0502020204030204" pitchFamily="34" charset="0"/>
                <a:cs typeface="Calibri" panose="020F0502020204030204" pitchFamily="34" charset="0"/>
              </a:rPr>
              <a:t>“</a:t>
            </a:r>
            <a:r>
              <a:rPr lang="en-US" i="1" dirty="0">
                <a:latin typeface="Calibri" panose="020F0502020204030204" pitchFamily="34" charset="0"/>
                <a:cs typeface="Calibri" panose="020F0502020204030204" pitchFamily="34" charset="0"/>
              </a:rPr>
              <a:t>My belief in art creation is to try anything</a:t>
            </a:r>
            <a:r>
              <a:rPr lang="en-US" dirty="0">
                <a:latin typeface="Calibri" panose="020F0502020204030204" pitchFamily="34" charset="0"/>
                <a:cs typeface="Calibri" panose="020F0502020204030204" pitchFamily="34" charset="0"/>
              </a:rPr>
              <a:t>.” – Fan Ho </a:t>
            </a:r>
          </a:p>
        </p:txBody>
      </p:sp>
      <p:sp>
        <p:nvSpPr>
          <p:cNvPr id="11" name="TextBox 10">
            <a:extLst>
              <a:ext uri="{FF2B5EF4-FFF2-40B4-BE49-F238E27FC236}">
                <a16:creationId xmlns:a16="http://schemas.microsoft.com/office/drawing/2014/main" id="{A1817484-2844-4EF3-90C2-76992B34F857}"/>
              </a:ext>
            </a:extLst>
          </p:cNvPr>
          <p:cNvSpPr txBox="1"/>
          <p:nvPr/>
        </p:nvSpPr>
        <p:spPr>
          <a:xfrm>
            <a:off x="2576880" y="2063039"/>
            <a:ext cx="6715125" cy="341632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dirty="0">
                <a:latin typeface="Calibri" panose="020F0502020204030204" pitchFamily="34" charset="0"/>
                <a:cs typeface="Calibri" panose="020F0502020204030204" pitchFamily="34" charset="0"/>
              </a:rPr>
              <a:t>With the rise of 35mm film as well as the rise of new buildings due to the influx of immigrants from China after the People’s Republic of China was established, Fan Ho sought to capture Hong Kong's streets with his </a:t>
            </a:r>
            <a:r>
              <a:rPr lang="en-US" sz="1200" dirty="0" err="1">
                <a:latin typeface="Calibri" panose="020F0502020204030204" pitchFamily="34" charset="0"/>
                <a:cs typeface="Calibri" panose="020F0502020204030204" pitchFamily="34" charset="0"/>
              </a:rPr>
              <a:t>Rolleiflex</a:t>
            </a:r>
            <a:r>
              <a:rPr lang="en-US" sz="1200" dirty="0">
                <a:latin typeface="Calibri" panose="020F0502020204030204" pitchFamily="34" charset="0"/>
                <a:cs typeface="Calibri" panose="020F0502020204030204" pitchFamily="34" charset="0"/>
              </a:rPr>
              <a:t> twin-lens camera. Fan Ho didn’t initially begin photographing in Hong Kong, his first photos were actually taken in Shanghai with his dad’s Kodak Brownie camera. He taught himself to be patient and wait for the perfect moment to snap a picture. Much of his inspiration was drawn from the French photographer Henri Cartier-Bresson, he too waited for natural lighting, people, and weather to inspire him before taking a picture. Fan Ho hadn’t initially landed on photography as his chosen medium when he was still a young child he watched many films alone and was inspired to become a writer.  When he finally escaped away to Hong Kong, he began to attend college at St Paul’s College (one of the best in Hong Kong). He was top of his class and even earned himself the nickname “Bah Gam” which translates to “great scholar”, eventually he was allowed to his assignments and writing at home whereas others were required to stay in school. Unfortunately, he overdid his work and studied to the point of getting awful migraines during his writing. After not being offered any help from doctors he found the best way to relieve his pain was to walk outside and breath the fresh air. This is when he became aware of the magnificence of Hong Kong’s streets. On his walks he started snapping pictures of the streets, he was particularly captivated by the dynamic lighting the growing city created. After taking 1st place in a local photography contest he began to pursue telling his stories that he couldn’t write through the medium of photography. </a:t>
            </a:r>
          </a:p>
        </p:txBody>
      </p:sp>
      <p:sp>
        <p:nvSpPr>
          <p:cNvPr id="12" name="TextBox 11">
            <a:extLst>
              <a:ext uri="{FF2B5EF4-FFF2-40B4-BE49-F238E27FC236}">
                <a16:creationId xmlns:a16="http://schemas.microsoft.com/office/drawing/2014/main" id="{773EB9CA-28AD-4493-89C8-A90155804138}"/>
              </a:ext>
            </a:extLst>
          </p:cNvPr>
          <p:cNvSpPr txBox="1"/>
          <p:nvPr/>
        </p:nvSpPr>
        <p:spPr>
          <a:xfrm>
            <a:off x="2576880" y="5703390"/>
            <a:ext cx="6715125" cy="92333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latin typeface="Calibri" panose="020F0502020204030204" pitchFamily="34" charset="0"/>
                <a:cs typeface="Calibri" panose="020F0502020204030204" pitchFamily="34" charset="0"/>
              </a:rPr>
              <a:t>“</a:t>
            </a:r>
            <a:r>
              <a:rPr lang="en-US" i="1" dirty="0">
                <a:latin typeface="Calibri" panose="020F0502020204030204" pitchFamily="34" charset="0"/>
                <a:cs typeface="Calibri" panose="020F0502020204030204" pitchFamily="34" charset="0"/>
              </a:rPr>
              <a:t>I took pictures according to my instinct. I didn’t find anything in particular that was attractive. I just took photographs the way I saw it and didn’t follow any particular master, style or philosophy</a:t>
            </a:r>
            <a:r>
              <a:rPr lang="en-US" dirty="0">
                <a:latin typeface="Calibri" panose="020F0502020204030204" pitchFamily="34" charset="0"/>
                <a:cs typeface="Calibri" panose="020F0502020204030204" pitchFamily="34" charset="0"/>
              </a:rPr>
              <a:t>.” – Fan Ho</a:t>
            </a:r>
          </a:p>
        </p:txBody>
      </p:sp>
    </p:spTree>
    <p:extLst>
      <p:ext uri="{BB962C8B-B14F-4D97-AF65-F5344CB8AC3E}">
        <p14:creationId xmlns:p14="http://schemas.microsoft.com/office/powerpoint/2010/main" val="1599223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EB3-4BEE-4659-BC3C-1313F2A641DF}"/>
              </a:ext>
            </a:extLst>
          </p:cNvPr>
          <p:cNvSpPr>
            <a:spLocks noGrp="1"/>
          </p:cNvSpPr>
          <p:nvPr>
            <p:ph type="title"/>
          </p:nvPr>
        </p:nvSpPr>
        <p:spPr>
          <a:xfrm>
            <a:off x="1232495" y="561793"/>
            <a:ext cx="9727010" cy="957395"/>
          </a:xfrm>
        </p:spPr>
        <p:txBody>
          <a:bodyPr>
            <a:normAutofit/>
          </a:bodyPr>
          <a:lstStyle/>
          <a:p>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Connections Between the artists</a:t>
            </a:r>
            <a:endParaRPr lang="en-US" u="sng" dirty="0"/>
          </a:p>
        </p:txBody>
      </p:sp>
      <p:pic>
        <p:nvPicPr>
          <p:cNvPr id="1026" name="Picture 2" descr="Click to zoom">
            <a:extLst>
              <a:ext uri="{FF2B5EF4-FFF2-40B4-BE49-F238E27FC236}">
                <a16:creationId xmlns:a16="http://schemas.microsoft.com/office/drawing/2014/main" id="{1E743068-B555-4572-8797-9692F9AFD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75" y="4175894"/>
            <a:ext cx="3945099" cy="26300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a:extLst>
              <a:ext uri="{FF2B5EF4-FFF2-40B4-BE49-F238E27FC236}">
                <a16:creationId xmlns:a16="http://schemas.microsoft.com/office/drawing/2014/main" id="{EEF18D64-643C-4A9E-AB8F-E0994ADFF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636" y="4780918"/>
            <a:ext cx="1378208" cy="20816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957C808-3D80-4836-B466-F730CCB541CE}"/>
              </a:ext>
            </a:extLst>
          </p:cNvPr>
          <p:cNvSpPr txBox="1"/>
          <p:nvPr/>
        </p:nvSpPr>
        <p:spPr>
          <a:xfrm>
            <a:off x="364160" y="6604162"/>
            <a:ext cx="2337095"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Model 685</a:t>
            </a:r>
            <a:r>
              <a:rPr lang="en-US" sz="800" dirty="0">
                <a:latin typeface="Calibri" panose="020F0502020204030204" pitchFamily="34" charset="0"/>
                <a:cs typeface="Calibri" panose="020F0502020204030204" pitchFamily="34" charset="0"/>
              </a:rPr>
              <a:t>, 2018, Henry Locke</a:t>
            </a:r>
            <a:endParaRPr lang="en-US" sz="800" i="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2151A18-47FB-4B48-B39D-0478585571E8}"/>
              </a:ext>
            </a:extLst>
          </p:cNvPr>
          <p:cNvSpPr txBox="1"/>
          <p:nvPr/>
        </p:nvSpPr>
        <p:spPr>
          <a:xfrm>
            <a:off x="2989636" y="6616536"/>
            <a:ext cx="1378208"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At Work</a:t>
            </a:r>
            <a:r>
              <a:rPr lang="en-US" sz="800" dirty="0">
                <a:latin typeface="Calibri" panose="020F0502020204030204" pitchFamily="34" charset="0"/>
                <a:cs typeface="Calibri" panose="020F0502020204030204" pitchFamily="34" charset="0"/>
              </a:rPr>
              <a:t>, 2018, Henry Locke</a:t>
            </a:r>
            <a:endParaRPr lang="en-US" sz="800" i="1" dirty="0">
              <a:latin typeface="Calibri" panose="020F0502020204030204" pitchFamily="34" charset="0"/>
              <a:cs typeface="Calibri" panose="020F0502020204030204" pitchFamily="34" charset="0"/>
            </a:endParaRPr>
          </a:p>
        </p:txBody>
      </p:sp>
      <p:pic>
        <p:nvPicPr>
          <p:cNvPr id="6" name="Picture 5" descr="A group of people standing in front of a television&#10;&#10;Description automatically generated">
            <a:extLst>
              <a:ext uri="{FF2B5EF4-FFF2-40B4-BE49-F238E27FC236}">
                <a16:creationId xmlns:a16="http://schemas.microsoft.com/office/drawing/2014/main" id="{B89F84B9-39FA-4D29-8A2D-0A7AA6B00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70" y="4119327"/>
            <a:ext cx="1821624" cy="1907459"/>
          </a:xfrm>
          <a:prstGeom prst="rect">
            <a:avLst/>
          </a:prstGeom>
        </p:spPr>
      </p:pic>
      <p:sp>
        <p:nvSpPr>
          <p:cNvPr id="16" name="TextBox 15">
            <a:extLst>
              <a:ext uri="{FF2B5EF4-FFF2-40B4-BE49-F238E27FC236}">
                <a16:creationId xmlns:a16="http://schemas.microsoft.com/office/drawing/2014/main" id="{08DB326A-11AA-445B-A4FD-E703D2C7CFCA}"/>
              </a:ext>
            </a:extLst>
          </p:cNvPr>
          <p:cNvSpPr txBox="1"/>
          <p:nvPr/>
        </p:nvSpPr>
        <p:spPr>
          <a:xfrm>
            <a:off x="39448" y="5810953"/>
            <a:ext cx="1815245"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Open Perspective</a:t>
            </a:r>
            <a:r>
              <a:rPr lang="en-US" sz="800" dirty="0">
                <a:latin typeface="Calibri" panose="020F0502020204030204" pitchFamily="34" charset="0"/>
                <a:cs typeface="Calibri" panose="020F0502020204030204" pitchFamily="34" charset="0"/>
              </a:rPr>
              <a:t>, 2018, Henry Locke</a:t>
            </a:r>
            <a:endParaRPr lang="en-US" sz="800" i="1" dirty="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A3E2155A-36FB-43E9-BEC3-38A34BE0F584}"/>
              </a:ext>
            </a:extLst>
          </p:cNvPr>
          <p:cNvPicPr>
            <a:picLocks noChangeAspect="1"/>
          </p:cNvPicPr>
          <p:nvPr/>
        </p:nvPicPr>
        <p:blipFill>
          <a:blip r:embed="rId5"/>
          <a:stretch>
            <a:fillRect/>
          </a:stretch>
        </p:blipFill>
        <p:spPr>
          <a:xfrm>
            <a:off x="6818252" y="5052458"/>
            <a:ext cx="2317088" cy="1516991"/>
          </a:xfrm>
          <a:prstGeom prst="rect">
            <a:avLst/>
          </a:prstGeom>
        </p:spPr>
      </p:pic>
      <p:sp>
        <p:nvSpPr>
          <p:cNvPr id="20" name="TextBox 19">
            <a:extLst>
              <a:ext uri="{FF2B5EF4-FFF2-40B4-BE49-F238E27FC236}">
                <a16:creationId xmlns:a16="http://schemas.microsoft.com/office/drawing/2014/main" id="{057FD5B2-1FED-42C3-8833-382D6D28EAA1}"/>
              </a:ext>
            </a:extLst>
          </p:cNvPr>
          <p:cNvSpPr txBox="1"/>
          <p:nvPr/>
        </p:nvSpPr>
        <p:spPr>
          <a:xfrm>
            <a:off x="6818252" y="6569449"/>
            <a:ext cx="2313384"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Unemployed</a:t>
            </a:r>
            <a:r>
              <a:rPr lang="en-US" sz="800" dirty="0">
                <a:latin typeface="Calibri" panose="020F0502020204030204" pitchFamily="34" charset="0"/>
                <a:cs typeface="Calibri" panose="020F0502020204030204" pitchFamily="34" charset="0"/>
              </a:rPr>
              <a:t>, Paul Calhoun</a:t>
            </a:r>
          </a:p>
        </p:txBody>
      </p:sp>
      <p:pic>
        <p:nvPicPr>
          <p:cNvPr id="21" name="Picture 20">
            <a:extLst>
              <a:ext uri="{FF2B5EF4-FFF2-40B4-BE49-F238E27FC236}">
                <a16:creationId xmlns:a16="http://schemas.microsoft.com/office/drawing/2014/main" id="{2866C7A9-724C-4079-B651-94A53C50A807}"/>
              </a:ext>
            </a:extLst>
          </p:cNvPr>
          <p:cNvPicPr>
            <a:picLocks noChangeAspect="1"/>
          </p:cNvPicPr>
          <p:nvPr/>
        </p:nvPicPr>
        <p:blipFill>
          <a:blip r:embed="rId6"/>
          <a:stretch>
            <a:fillRect/>
          </a:stretch>
        </p:blipFill>
        <p:spPr>
          <a:xfrm>
            <a:off x="4504868" y="5042397"/>
            <a:ext cx="2313384" cy="1537115"/>
          </a:xfrm>
          <a:prstGeom prst="rect">
            <a:avLst/>
          </a:prstGeom>
        </p:spPr>
      </p:pic>
      <p:sp>
        <p:nvSpPr>
          <p:cNvPr id="22" name="TextBox 21">
            <a:extLst>
              <a:ext uri="{FF2B5EF4-FFF2-40B4-BE49-F238E27FC236}">
                <a16:creationId xmlns:a16="http://schemas.microsoft.com/office/drawing/2014/main" id="{95C46606-7CAF-4383-B69C-517317B1666B}"/>
              </a:ext>
            </a:extLst>
          </p:cNvPr>
          <p:cNvSpPr txBox="1"/>
          <p:nvPr/>
        </p:nvSpPr>
        <p:spPr>
          <a:xfrm>
            <a:off x="4504868" y="6588938"/>
            <a:ext cx="2313384"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Counting Change</a:t>
            </a:r>
            <a:r>
              <a:rPr lang="en-US" sz="800" dirty="0">
                <a:latin typeface="Calibri" panose="020F0502020204030204" pitchFamily="34" charset="0"/>
                <a:cs typeface="Calibri" panose="020F0502020204030204" pitchFamily="34" charset="0"/>
              </a:rPr>
              <a:t>, Paul Calhoun</a:t>
            </a:r>
          </a:p>
        </p:txBody>
      </p:sp>
      <p:pic>
        <p:nvPicPr>
          <p:cNvPr id="14" name="Picture 13" descr="&quot;Approaching Shadow&quot;, 1954, Fan Ho&#10;&#10;“Street Life: Hong Kong in the 1950s as Seen through the Lens of Photographer Fan Ho.” South China Morning Post, South China Morning Post, 17 Nov. 2015, www.scmp.com/news/hong-kong/education-community/article/1879716/street-life-hong-kong-1950s-seen-through-lens.">
            <a:extLst>
              <a:ext uri="{FF2B5EF4-FFF2-40B4-BE49-F238E27FC236}">
                <a16:creationId xmlns:a16="http://schemas.microsoft.com/office/drawing/2014/main" id="{458BCDD6-311F-4B49-89AF-969CA6408AEA}"/>
              </a:ext>
            </a:extLst>
          </p:cNvPr>
          <p:cNvPicPr>
            <a:picLocks noChangeAspect="1"/>
          </p:cNvPicPr>
          <p:nvPr/>
        </p:nvPicPr>
        <p:blipFill>
          <a:blip r:embed="rId7"/>
          <a:stretch>
            <a:fillRect/>
          </a:stretch>
        </p:blipFill>
        <p:spPr>
          <a:xfrm flipH="1">
            <a:off x="10551076" y="4667611"/>
            <a:ext cx="1463916" cy="2009560"/>
          </a:xfrm>
          <a:prstGeom prst="rect">
            <a:avLst/>
          </a:prstGeom>
        </p:spPr>
      </p:pic>
      <p:sp>
        <p:nvSpPr>
          <p:cNvPr id="23" name="TextBox 22">
            <a:extLst>
              <a:ext uri="{FF2B5EF4-FFF2-40B4-BE49-F238E27FC236}">
                <a16:creationId xmlns:a16="http://schemas.microsoft.com/office/drawing/2014/main" id="{DB90241D-70C7-4786-9272-8CD1C2F7D5E8}"/>
              </a:ext>
            </a:extLst>
          </p:cNvPr>
          <p:cNvSpPr txBox="1"/>
          <p:nvPr/>
        </p:nvSpPr>
        <p:spPr>
          <a:xfrm>
            <a:off x="10484052" y="6594741"/>
            <a:ext cx="1660661"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Approaching Shadow</a:t>
            </a:r>
            <a:r>
              <a:rPr lang="en-US" sz="800" dirty="0">
                <a:latin typeface="Calibri" panose="020F0502020204030204" pitchFamily="34" charset="0"/>
                <a:cs typeface="Calibri" panose="020F0502020204030204" pitchFamily="34" charset="0"/>
              </a:rPr>
              <a:t>, 1954, Fan Ho</a:t>
            </a:r>
          </a:p>
        </p:txBody>
      </p:sp>
      <p:pic>
        <p:nvPicPr>
          <p:cNvPr id="24" name="Picture 23">
            <a:extLst>
              <a:ext uri="{FF2B5EF4-FFF2-40B4-BE49-F238E27FC236}">
                <a16:creationId xmlns:a16="http://schemas.microsoft.com/office/drawing/2014/main" id="{54442001-6EA3-4783-98EE-EE283E15A2A8}"/>
              </a:ext>
            </a:extLst>
          </p:cNvPr>
          <p:cNvPicPr>
            <a:picLocks noChangeAspect="1"/>
          </p:cNvPicPr>
          <p:nvPr/>
        </p:nvPicPr>
        <p:blipFill>
          <a:blip r:embed="rId8"/>
          <a:stretch>
            <a:fillRect/>
          </a:stretch>
        </p:blipFill>
        <p:spPr>
          <a:xfrm flipH="1">
            <a:off x="9202364" y="4606976"/>
            <a:ext cx="1281688" cy="2009560"/>
          </a:xfrm>
          <a:prstGeom prst="rect">
            <a:avLst/>
          </a:prstGeom>
        </p:spPr>
      </p:pic>
      <p:sp>
        <p:nvSpPr>
          <p:cNvPr id="25" name="TextBox 24">
            <a:extLst>
              <a:ext uri="{FF2B5EF4-FFF2-40B4-BE49-F238E27FC236}">
                <a16:creationId xmlns:a16="http://schemas.microsoft.com/office/drawing/2014/main" id="{0F92AF35-ABD5-4519-B49C-F14A5EAB1347}"/>
              </a:ext>
            </a:extLst>
          </p:cNvPr>
          <p:cNvSpPr txBox="1"/>
          <p:nvPr/>
        </p:nvSpPr>
        <p:spPr>
          <a:xfrm>
            <a:off x="8954977" y="6616536"/>
            <a:ext cx="1562587"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Hong Kong Venice </a:t>
            </a:r>
            <a:r>
              <a:rPr lang="en-US" sz="800" dirty="0">
                <a:latin typeface="Calibri" panose="020F0502020204030204" pitchFamily="34" charset="0"/>
                <a:cs typeface="Calibri" panose="020F0502020204030204" pitchFamily="34" charset="0"/>
              </a:rPr>
              <a:t>, 1962, Fan Ho</a:t>
            </a:r>
          </a:p>
        </p:txBody>
      </p:sp>
      <p:sp>
        <p:nvSpPr>
          <p:cNvPr id="26" name="TextBox 25">
            <a:extLst>
              <a:ext uri="{FF2B5EF4-FFF2-40B4-BE49-F238E27FC236}">
                <a16:creationId xmlns:a16="http://schemas.microsoft.com/office/drawing/2014/main" id="{469C8A3E-8279-493B-ABE6-A7119FBBAF4F}"/>
              </a:ext>
            </a:extLst>
          </p:cNvPr>
          <p:cNvSpPr txBox="1"/>
          <p:nvPr/>
        </p:nvSpPr>
        <p:spPr>
          <a:xfrm>
            <a:off x="305575" y="1886297"/>
            <a:ext cx="11709417" cy="229293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300" dirty="0">
                <a:latin typeface="Calibri" panose="020F0502020204030204" pitchFamily="34" charset="0"/>
                <a:cs typeface="Calibri" panose="020F0502020204030204" pitchFamily="34" charset="0"/>
              </a:rPr>
              <a:t>Fan Ho, Paul Calhoun, and myself all work across the same medium using </a:t>
            </a:r>
            <a:r>
              <a:rPr lang="en-US" sz="1300" b="1" u="sng" dirty="0">
                <a:latin typeface="Calibri" panose="020F0502020204030204" pitchFamily="34" charset="0"/>
                <a:cs typeface="Calibri" panose="020F0502020204030204" pitchFamily="34" charset="0"/>
              </a:rPr>
              <a:t>light</a:t>
            </a:r>
            <a:r>
              <a:rPr lang="en-US" sz="1300" dirty="0">
                <a:latin typeface="Calibri" panose="020F0502020204030204" pitchFamily="34" charset="0"/>
                <a:cs typeface="Calibri" panose="020F0502020204030204" pitchFamily="34" charset="0"/>
              </a:rPr>
              <a:t>, </a:t>
            </a:r>
            <a:r>
              <a:rPr lang="en-US" sz="1300" b="1" u="sng" dirty="0">
                <a:latin typeface="Calibri" panose="020F0502020204030204" pitchFamily="34" charset="0"/>
                <a:cs typeface="Calibri" panose="020F0502020204030204" pitchFamily="34" charset="0"/>
              </a:rPr>
              <a:t>leading lines </a:t>
            </a:r>
            <a:r>
              <a:rPr lang="en-US" sz="1300" dirty="0">
                <a:latin typeface="Calibri" panose="020F0502020204030204" pitchFamily="34" charset="0"/>
                <a:cs typeface="Calibri" panose="020F0502020204030204" pitchFamily="34" charset="0"/>
              </a:rPr>
              <a:t>present in the environment, people from all walks of life, </a:t>
            </a:r>
            <a:r>
              <a:rPr lang="en-US" sz="1300" b="1" u="sng" dirty="0">
                <a:latin typeface="Calibri" panose="020F0502020204030204" pitchFamily="34" charset="0"/>
                <a:cs typeface="Calibri" panose="020F0502020204030204" pitchFamily="34" charset="0"/>
              </a:rPr>
              <a:t>shadows</a:t>
            </a:r>
            <a:r>
              <a:rPr lang="en-US" sz="1300" dirty="0">
                <a:latin typeface="Calibri" panose="020F0502020204030204" pitchFamily="34" charset="0"/>
                <a:cs typeface="Calibri" panose="020F0502020204030204" pitchFamily="34" charset="0"/>
              </a:rPr>
              <a:t>, and </a:t>
            </a:r>
            <a:r>
              <a:rPr lang="en-US" sz="1300" b="1" u="sng" dirty="0">
                <a:latin typeface="Calibri" panose="020F0502020204030204" pitchFamily="34" charset="0"/>
                <a:cs typeface="Calibri" panose="020F0502020204030204" pitchFamily="34" charset="0"/>
              </a:rPr>
              <a:t>forms</a:t>
            </a:r>
            <a:r>
              <a:rPr lang="en-US" sz="1300" dirty="0">
                <a:latin typeface="Calibri" panose="020F0502020204030204" pitchFamily="34" charset="0"/>
                <a:cs typeface="Calibri" panose="020F0502020204030204" pitchFamily="34" charset="0"/>
              </a:rPr>
              <a:t> to create an image that tells a story. While the stories we may be telling are all different  there is something essential about all three artists that is the same. Paul Calhoun captures this similarity perfectly with this quote “While shooting I work at being responsive to what is around me, and trust that in the end the photographs will be reflective of who I am...” (Interview with Paul Calhoun). So while all of these may just be reflections of who we are as people and artists there are other things that draw our works together such as our appreciation for deep shadows in our photos. Fan Ho and Paul Calhoun embrace </a:t>
            </a:r>
            <a:r>
              <a:rPr lang="en-US" sz="1300" b="1" u="sng" dirty="0">
                <a:latin typeface="Calibri" panose="020F0502020204030204" pitchFamily="34" charset="0"/>
                <a:cs typeface="Calibri" panose="020F0502020204030204" pitchFamily="34" charset="0"/>
              </a:rPr>
              <a:t>shadow</a:t>
            </a:r>
            <a:r>
              <a:rPr lang="en-US" sz="1300" dirty="0">
                <a:latin typeface="Calibri" panose="020F0502020204030204" pitchFamily="34" charset="0"/>
                <a:cs typeface="Calibri" panose="020F0502020204030204" pitchFamily="34" charset="0"/>
              </a:rPr>
              <a:t> so much that sometimes shadows can be the majority of their compositions, this can also be seen in my piece </a:t>
            </a:r>
            <a:r>
              <a:rPr lang="en-US" sz="1300" i="1" dirty="0">
                <a:latin typeface="Calibri" panose="020F0502020204030204" pitchFamily="34" charset="0"/>
                <a:cs typeface="Calibri" panose="020F0502020204030204" pitchFamily="34" charset="0"/>
              </a:rPr>
              <a:t>At Work</a:t>
            </a:r>
            <a:r>
              <a:rPr lang="en-US" sz="1300" dirty="0">
                <a:latin typeface="Calibri" panose="020F0502020204030204" pitchFamily="34" charset="0"/>
                <a:cs typeface="Calibri" panose="020F0502020204030204" pitchFamily="34" charset="0"/>
              </a:rPr>
              <a:t>. Another aspect where our styles overlap is the way we balance our photos with compositional rules but also </a:t>
            </a:r>
            <a:r>
              <a:rPr lang="en-US" sz="1300" b="1" u="sng" dirty="0">
                <a:latin typeface="Calibri" panose="020F0502020204030204" pitchFamily="34" charset="0"/>
                <a:cs typeface="Calibri" panose="020F0502020204030204" pitchFamily="34" charset="0"/>
              </a:rPr>
              <a:t>asymmetrical balances</a:t>
            </a:r>
            <a:r>
              <a:rPr lang="en-US" sz="1300" dirty="0">
                <a:latin typeface="Calibri" panose="020F0502020204030204" pitchFamily="34" charset="0"/>
                <a:cs typeface="Calibri" panose="020F0502020204030204" pitchFamily="34" charset="0"/>
              </a:rPr>
              <a:t>. Calhoun has the most </a:t>
            </a:r>
            <a:r>
              <a:rPr lang="en-US" sz="1300" b="1" u="sng" dirty="0">
                <a:latin typeface="Calibri" panose="020F0502020204030204" pitchFamily="34" charset="0"/>
                <a:cs typeface="Calibri" panose="020F0502020204030204" pitchFamily="34" charset="0"/>
              </a:rPr>
              <a:t>asymmetrical</a:t>
            </a:r>
            <a:r>
              <a:rPr lang="en-US" sz="1300" dirty="0">
                <a:latin typeface="Calibri" panose="020F0502020204030204" pitchFamily="34" charset="0"/>
                <a:cs typeface="Calibri" panose="020F0502020204030204" pitchFamily="34" charset="0"/>
              </a:rPr>
              <a:t> work as he doesn’t set up his shots or wait for the right person to come through at the right time. His </a:t>
            </a:r>
            <a:r>
              <a:rPr lang="en-US" sz="1300" b="1" u="sng" dirty="0">
                <a:latin typeface="Calibri" panose="020F0502020204030204" pitchFamily="34" charset="0"/>
                <a:cs typeface="Calibri" panose="020F0502020204030204" pitchFamily="34" charset="0"/>
              </a:rPr>
              <a:t>photojournalist style</a:t>
            </a:r>
            <a:r>
              <a:rPr lang="en-US" sz="1300" dirty="0">
                <a:latin typeface="Calibri" panose="020F0502020204030204" pitchFamily="34" charset="0"/>
                <a:cs typeface="Calibri" panose="020F0502020204030204" pitchFamily="34" charset="0"/>
              </a:rPr>
              <a:t> requires his photos to show heavy </a:t>
            </a:r>
            <a:r>
              <a:rPr lang="en-US" sz="1300" b="1" u="sng" dirty="0">
                <a:latin typeface="Calibri" panose="020F0502020204030204" pitchFamily="34" charset="0"/>
                <a:cs typeface="Calibri" panose="020F0502020204030204" pitchFamily="34" charset="0"/>
              </a:rPr>
              <a:t>contrasts</a:t>
            </a:r>
            <a:r>
              <a:rPr lang="en-US" sz="1300" dirty="0">
                <a:latin typeface="Calibri" panose="020F0502020204030204" pitchFamily="34" charset="0"/>
                <a:cs typeface="Calibri" panose="020F0502020204030204" pitchFamily="34" charset="0"/>
              </a:rPr>
              <a:t> between light and dark, negative space and positive, and subject and background all the while still be balanced right off the bat. Another aspect that is common place in our work is our use of emphasis and guiding the viewers eye to the subject. Fan Ho uses light shapes to create lines towards his subject, while Paul Calhoun doesn’t use lines as much as he uses illuminating light to direct the viewer and finally I use contrasts made of color and tone to direct the viewer to the subject. Regardless of the time period we live in as artists ours photos seek to share an idea that is timeless in it’s concept and it’s </a:t>
            </a:r>
          </a:p>
        </p:txBody>
      </p:sp>
      <p:sp>
        <p:nvSpPr>
          <p:cNvPr id="27" name="TextBox 26">
            <a:extLst>
              <a:ext uri="{FF2B5EF4-FFF2-40B4-BE49-F238E27FC236}">
                <a16:creationId xmlns:a16="http://schemas.microsoft.com/office/drawing/2014/main" id="{9DAE4691-3522-4845-97CC-CEBE88E270BB}"/>
              </a:ext>
            </a:extLst>
          </p:cNvPr>
          <p:cNvSpPr txBox="1"/>
          <p:nvPr/>
        </p:nvSpPr>
        <p:spPr>
          <a:xfrm>
            <a:off x="4399849" y="4177263"/>
            <a:ext cx="7615143" cy="49244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300" dirty="0">
                <a:latin typeface="Calibri" panose="020F0502020204030204" pitchFamily="34" charset="0"/>
                <a:cs typeface="Calibri" panose="020F0502020204030204" pitchFamily="34" charset="0"/>
              </a:rPr>
              <a:t>execution. Finally our intentional juxtapositions are a quality that we share, Fan Ho first did it in his piece </a:t>
            </a:r>
            <a:r>
              <a:rPr lang="en-US" sz="1300" i="1" dirty="0">
                <a:latin typeface="Calibri" panose="020F0502020204030204" pitchFamily="34" charset="0"/>
                <a:cs typeface="Calibri" panose="020F0502020204030204" pitchFamily="34" charset="0"/>
              </a:rPr>
              <a:t>Approaching Shadow</a:t>
            </a:r>
            <a:r>
              <a:rPr lang="en-US" sz="1300" dirty="0">
                <a:latin typeface="Calibri" panose="020F0502020204030204" pitchFamily="34" charset="0"/>
                <a:cs typeface="Calibri" panose="020F0502020204030204" pitchFamily="34" charset="0"/>
              </a:rPr>
              <a:t> where he juxtaposes light and dark to show the thin and frail line we walk between life</a:t>
            </a:r>
          </a:p>
        </p:txBody>
      </p:sp>
      <p:sp>
        <p:nvSpPr>
          <p:cNvPr id="28" name="TextBox 27">
            <a:extLst>
              <a:ext uri="{FF2B5EF4-FFF2-40B4-BE49-F238E27FC236}">
                <a16:creationId xmlns:a16="http://schemas.microsoft.com/office/drawing/2014/main" id="{B85F5781-479F-480E-BB7F-BF240D9C8F70}"/>
              </a:ext>
            </a:extLst>
          </p:cNvPr>
          <p:cNvSpPr txBox="1"/>
          <p:nvPr/>
        </p:nvSpPr>
        <p:spPr>
          <a:xfrm>
            <a:off x="4399848" y="4667611"/>
            <a:ext cx="4672795" cy="29238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300" dirty="0">
                <a:latin typeface="Calibri" panose="020F0502020204030204" pitchFamily="34" charset="0"/>
                <a:cs typeface="Calibri" panose="020F0502020204030204" pitchFamily="34" charset="0"/>
              </a:rPr>
              <a:t>and death. </a:t>
            </a:r>
          </a:p>
        </p:txBody>
      </p:sp>
    </p:spTree>
    <p:extLst>
      <p:ext uri="{BB962C8B-B14F-4D97-AF65-F5344CB8AC3E}">
        <p14:creationId xmlns:p14="http://schemas.microsoft.com/office/powerpoint/2010/main" val="159169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EB3-4BEE-4659-BC3C-1313F2A641DF}"/>
              </a:ext>
            </a:extLst>
          </p:cNvPr>
          <p:cNvSpPr>
            <a:spLocks noGrp="1"/>
          </p:cNvSpPr>
          <p:nvPr>
            <p:ph type="title"/>
          </p:nvPr>
        </p:nvSpPr>
        <p:spPr>
          <a:xfrm>
            <a:off x="1700221" y="385369"/>
            <a:ext cx="8791561" cy="957395"/>
          </a:xfrm>
        </p:spPr>
        <p:txBody>
          <a:bodyPr>
            <a:normAutofit fontScale="90000"/>
          </a:bodyPr>
          <a:lstStyle/>
          <a:p>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Analysis of Ho’s Formal Qualities</a:t>
            </a:r>
            <a:endParaRPr lang="en-US" u="sng" dirty="0"/>
          </a:p>
        </p:txBody>
      </p:sp>
      <p:pic>
        <p:nvPicPr>
          <p:cNvPr id="4" name="Picture 3" descr="&quot;Approaching Shadow&quot;, 1954, Fan Ho&#10;&#10;“Street Life: Hong Kong in the 1950s as Seen through the Lens of Photographer Fan Ho.” South China Morning Post, South China Morning Post, 17 Nov. 2015, www.scmp.com/news/hong-kong/education-community/article/1879716/street-life-hong-kong-1950s-seen-through-lens.">
            <a:extLst>
              <a:ext uri="{FF2B5EF4-FFF2-40B4-BE49-F238E27FC236}">
                <a16:creationId xmlns:a16="http://schemas.microsoft.com/office/drawing/2014/main" id="{2285487E-1F39-498A-9312-0BE178D0F9E5}"/>
              </a:ext>
            </a:extLst>
          </p:cNvPr>
          <p:cNvPicPr>
            <a:picLocks noChangeAspect="1"/>
          </p:cNvPicPr>
          <p:nvPr/>
        </p:nvPicPr>
        <p:blipFill>
          <a:blip r:embed="rId2"/>
          <a:stretch>
            <a:fillRect/>
          </a:stretch>
        </p:blipFill>
        <p:spPr>
          <a:xfrm>
            <a:off x="2725875" y="2380130"/>
            <a:ext cx="2595699" cy="3563191"/>
          </a:xfrm>
          <a:prstGeom prst="rect">
            <a:avLst/>
          </a:prstGeom>
        </p:spPr>
      </p:pic>
      <p:sp>
        <p:nvSpPr>
          <p:cNvPr id="5" name="TextBox 4">
            <a:extLst>
              <a:ext uri="{FF2B5EF4-FFF2-40B4-BE49-F238E27FC236}">
                <a16:creationId xmlns:a16="http://schemas.microsoft.com/office/drawing/2014/main" id="{A3413508-834B-4589-B064-AB98FABF5FBD}"/>
              </a:ext>
            </a:extLst>
          </p:cNvPr>
          <p:cNvSpPr txBox="1"/>
          <p:nvPr/>
        </p:nvSpPr>
        <p:spPr>
          <a:xfrm>
            <a:off x="2725875" y="6114293"/>
            <a:ext cx="2595699"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Approaching Shadow</a:t>
            </a:r>
            <a:r>
              <a:rPr lang="en-US" sz="800" dirty="0">
                <a:latin typeface="Calibri" panose="020F0502020204030204" pitchFamily="34" charset="0"/>
                <a:cs typeface="Calibri" panose="020F0502020204030204" pitchFamily="34" charset="0"/>
              </a:rPr>
              <a:t>, 1954, Fan Ho</a:t>
            </a:r>
          </a:p>
        </p:txBody>
      </p:sp>
      <p:pic>
        <p:nvPicPr>
          <p:cNvPr id="7" name="Picture 6">
            <a:extLst>
              <a:ext uri="{FF2B5EF4-FFF2-40B4-BE49-F238E27FC236}">
                <a16:creationId xmlns:a16="http://schemas.microsoft.com/office/drawing/2014/main" id="{BE045FF3-1F0E-4C13-89AF-352635079A37}"/>
              </a:ext>
            </a:extLst>
          </p:cNvPr>
          <p:cNvPicPr>
            <a:picLocks noChangeAspect="1"/>
          </p:cNvPicPr>
          <p:nvPr/>
        </p:nvPicPr>
        <p:blipFill>
          <a:blip r:embed="rId3"/>
          <a:stretch>
            <a:fillRect/>
          </a:stretch>
        </p:blipFill>
        <p:spPr>
          <a:xfrm>
            <a:off x="212261" y="2380130"/>
            <a:ext cx="2272587" cy="3563191"/>
          </a:xfrm>
          <a:prstGeom prst="rect">
            <a:avLst/>
          </a:prstGeom>
        </p:spPr>
      </p:pic>
      <p:sp>
        <p:nvSpPr>
          <p:cNvPr id="9" name="TextBox 8">
            <a:extLst>
              <a:ext uri="{FF2B5EF4-FFF2-40B4-BE49-F238E27FC236}">
                <a16:creationId xmlns:a16="http://schemas.microsoft.com/office/drawing/2014/main" id="{12D0D43C-E277-40EA-9DD5-13D6FF94F5CD}"/>
              </a:ext>
            </a:extLst>
          </p:cNvPr>
          <p:cNvSpPr txBox="1"/>
          <p:nvPr/>
        </p:nvSpPr>
        <p:spPr>
          <a:xfrm>
            <a:off x="212261" y="6114293"/>
            <a:ext cx="2272587"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Hong Kong Venice </a:t>
            </a:r>
            <a:r>
              <a:rPr lang="en-US" sz="800" dirty="0">
                <a:latin typeface="Calibri" panose="020F0502020204030204" pitchFamily="34" charset="0"/>
                <a:cs typeface="Calibri" panose="020F0502020204030204" pitchFamily="34" charset="0"/>
              </a:rPr>
              <a:t>, 1962, Fan Ho</a:t>
            </a:r>
          </a:p>
        </p:txBody>
      </p:sp>
      <p:sp>
        <p:nvSpPr>
          <p:cNvPr id="10" name="TextBox 9">
            <a:extLst>
              <a:ext uri="{FF2B5EF4-FFF2-40B4-BE49-F238E27FC236}">
                <a16:creationId xmlns:a16="http://schemas.microsoft.com/office/drawing/2014/main" id="{113A59B5-5074-4C99-AA87-6DA2A616183D}"/>
              </a:ext>
            </a:extLst>
          </p:cNvPr>
          <p:cNvSpPr txBox="1"/>
          <p:nvPr/>
        </p:nvSpPr>
        <p:spPr>
          <a:xfrm>
            <a:off x="3537220" y="1251514"/>
            <a:ext cx="5117560" cy="36933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latin typeface="Calibri" panose="020F0502020204030204" pitchFamily="34" charset="0"/>
                <a:cs typeface="Calibri" panose="020F0502020204030204" pitchFamily="34" charset="0"/>
              </a:rPr>
              <a:t>“</a:t>
            </a:r>
            <a:r>
              <a:rPr lang="en-US" i="1" dirty="0">
                <a:latin typeface="Calibri" panose="020F0502020204030204" pitchFamily="34" charset="0"/>
                <a:cs typeface="Calibri" panose="020F0502020204030204" pitchFamily="34" charset="0"/>
              </a:rPr>
              <a:t>My belief in art creation is to try anything</a:t>
            </a:r>
            <a:r>
              <a:rPr lang="en-US" dirty="0">
                <a:latin typeface="Calibri" panose="020F0502020204030204" pitchFamily="34" charset="0"/>
                <a:cs typeface="Calibri" panose="020F0502020204030204" pitchFamily="34" charset="0"/>
              </a:rPr>
              <a:t>.” – Fan Ho </a:t>
            </a:r>
          </a:p>
        </p:txBody>
      </p:sp>
      <p:sp>
        <p:nvSpPr>
          <p:cNvPr id="11" name="TextBox 10">
            <a:extLst>
              <a:ext uri="{FF2B5EF4-FFF2-40B4-BE49-F238E27FC236}">
                <a16:creationId xmlns:a16="http://schemas.microsoft.com/office/drawing/2014/main" id="{A1817484-2844-4EF3-90C2-76992B34F857}"/>
              </a:ext>
            </a:extLst>
          </p:cNvPr>
          <p:cNvSpPr txBox="1"/>
          <p:nvPr/>
        </p:nvSpPr>
        <p:spPr>
          <a:xfrm>
            <a:off x="5562601" y="2380129"/>
            <a:ext cx="6417139" cy="267765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dirty="0">
                <a:latin typeface="Calibri" panose="020F0502020204030204" pitchFamily="34" charset="0"/>
                <a:cs typeface="Calibri" panose="020F0502020204030204" pitchFamily="34" charset="0"/>
              </a:rPr>
              <a:t>One of the many qualities of Fan Ho’s work is the common theme of contrasting </a:t>
            </a:r>
            <a:r>
              <a:rPr lang="en-US" sz="1200" b="1" u="sng" dirty="0">
                <a:latin typeface="Calibri" panose="020F0502020204030204" pitchFamily="34" charset="0"/>
                <a:cs typeface="Calibri" panose="020F0502020204030204" pitchFamily="34" charset="0"/>
              </a:rPr>
              <a:t>organic forms </a:t>
            </a:r>
            <a:r>
              <a:rPr lang="en-US" sz="1200" dirty="0">
                <a:latin typeface="Calibri" panose="020F0502020204030204" pitchFamily="34" charset="0"/>
                <a:cs typeface="Calibri" panose="020F0502020204030204" pitchFamily="34" charset="0"/>
              </a:rPr>
              <a:t>with </a:t>
            </a:r>
            <a:r>
              <a:rPr lang="en-US" sz="1200" b="1" u="sng" dirty="0">
                <a:latin typeface="Calibri" panose="020F0502020204030204" pitchFamily="34" charset="0"/>
                <a:cs typeface="Calibri" panose="020F0502020204030204" pitchFamily="34" charset="0"/>
              </a:rPr>
              <a:t>industrial/geometric shapes</a:t>
            </a:r>
            <a:r>
              <a:rPr lang="en-US" sz="1200" dirty="0">
                <a:latin typeface="Calibri" panose="020F0502020204030204" pitchFamily="34" charset="0"/>
                <a:cs typeface="Calibri" panose="020F0502020204030204" pitchFamily="34" charset="0"/>
              </a:rPr>
              <a:t>. Whereas many photographers of his era were focused on developing photojournalism, Fan Ho focused on showing people being dwarfed in the growing region of Hong Kong. By dwarfing people Ho desired to </a:t>
            </a:r>
            <a:r>
              <a:rPr lang="en-US" sz="1200" b="1" u="sng" dirty="0">
                <a:latin typeface="Calibri" panose="020F0502020204030204" pitchFamily="34" charset="0"/>
                <a:cs typeface="Calibri" panose="020F0502020204030204" pitchFamily="34" charset="0"/>
              </a:rPr>
              <a:t>emphasize</a:t>
            </a:r>
            <a:r>
              <a:rPr lang="en-US" sz="1200" dirty="0">
                <a:latin typeface="Calibri" panose="020F0502020204030204" pitchFamily="34" charset="0"/>
                <a:cs typeface="Calibri" panose="020F0502020204030204" pitchFamily="34" charset="0"/>
              </a:rPr>
              <a:t> the impact of mass immigration and growth on the common people of Hong Kong. For most of Ho’s photos he would have to wait for days and sometimes months to get the perfect lighting, composition, and subject. However, in </a:t>
            </a:r>
            <a:r>
              <a:rPr lang="en-US" sz="1200" i="1" dirty="0">
                <a:latin typeface="Calibri" panose="020F0502020204030204" pitchFamily="34" charset="0"/>
                <a:cs typeface="Calibri" panose="020F0502020204030204" pitchFamily="34" charset="0"/>
              </a:rPr>
              <a:t>Approaching</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Shadow</a:t>
            </a:r>
            <a:r>
              <a:rPr lang="en-US" sz="1200" dirty="0">
                <a:latin typeface="Calibri" panose="020F0502020204030204" pitchFamily="34" charset="0"/>
                <a:cs typeface="Calibri" panose="020F0502020204030204" pitchFamily="34" charset="0"/>
              </a:rPr>
              <a:t>, he deliberately posed his cousin against a pure white wall and her gaze down. He later revealed that there was no shadow on this wall at all and he treated the film to darken part of the wall. Through this forced </a:t>
            </a:r>
            <a:r>
              <a:rPr lang="en-US" sz="1200" b="1" u="sng" dirty="0">
                <a:latin typeface="Calibri" panose="020F0502020204030204" pitchFamily="34" charset="0"/>
                <a:cs typeface="Calibri" panose="020F0502020204030204" pitchFamily="34" charset="0"/>
              </a:rPr>
              <a:t>juxtaposition</a:t>
            </a:r>
            <a:r>
              <a:rPr lang="en-US" sz="1200" dirty="0">
                <a:latin typeface="Calibri" panose="020F0502020204030204" pitchFamily="34" charset="0"/>
                <a:cs typeface="Calibri" panose="020F0502020204030204" pitchFamily="34" charset="0"/>
              </a:rPr>
              <a:t> of light and dark Ho communicates that he youth will soon fade away and that all of humanity has the same destiny. </a:t>
            </a:r>
            <a:r>
              <a:rPr lang="en-US" sz="1200" b="1" u="sng" dirty="0">
                <a:latin typeface="Calibri" panose="020F0502020204030204" pitchFamily="34" charset="0"/>
                <a:cs typeface="Calibri" panose="020F0502020204030204" pitchFamily="34" charset="0"/>
              </a:rPr>
              <a:t>Dark tones</a:t>
            </a:r>
            <a:r>
              <a:rPr lang="en-US" sz="1200" dirty="0">
                <a:latin typeface="Calibri" panose="020F0502020204030204" pitchFamily="34" charset="0"/>
                <a:cs typeface="Calibri" panose="020F0502020204030204" pitchFamily="34" charset="0"/>
              </a:rPr>
              <a:t>  are used to imbue his photos with a sense of mystery and tantalization of what the darkness holds. Ho was a master of lighting and </a:t>
            </a:r>
            <a:r>
              <a:rPr lang="en-US" sz="1200" b="1" u="sng" dirty="0">
                <a:latin typeface="Calibri" panose="020F0502020204030204" pitchFamily="34" charset="0"/>
                <a:cs typeface="Calibri" panose="020F0502020204030204" pitchFamily="34" charset="0"/>
              </a:rPr>
              <a:t>lines</a:t>
            </a:r>
            <a:r>
              <a:rPr lang="en-US" sz="1200" dirty="0">
                <a:latin typeface="Calibri" panose="020F0502020204030204" pitchFamily="34" charset="0"/>
                <a:cs typeface="Calibri" panose="020F0502020204030204" pitchFamily="34" charset="0"/>
              </a:rPr>
              <a:t>, he used the environment to create leading lines to his subjects. His piece </a:t>
            </a:r>
            <a:r>
              <a:rPr lang="en-US" sz="1200" i="1" dirty="0">
                <a:latin typeface="Calibri" panose="020F0502020204030204" pitchFamily="34" charset="0"/>
                <a:cs typeface="Calibri" panose="020F0502020204030204" pitchFamily="34" charset="0"/>
              </a:rPr>
              <a:t>Hong Kong Venice</a:t>
            </a:r>
            <a:r>
              <a:rPr lang="en-US" sz="1200" dirty="0">
                <a:latin typeface="Calibri" panose="020F0502020204030204" pitchFamily="34" charset="0"/>
                <a:cs typeface="Calibri" panose="020F0502020204030204" pitchFamily="34" charset="0"/>
              </a:rPr>
              <a:t> perfectly shows how he composed the shot to have multiple leading lines bringing the viewers eye to the subject. </a:t>
            </a:r>
          </a:p>
        </p:txBody>
      </p:sp>
      <p:pic>
        <p:nvPicPr>
          <p:cNvPr id="13" name="Picture 12">
            <a:extLst>
              <a:ext uri="{FF2B5EF4-FFF2-40B4-BE49-F238E27FC236}">
                <a16:creationId xmlns:a16="http://schemas.microsoft.com/office/drawing/2014/main" id="{AEA55E69-DE14-4674-98E5-41EEFBDFDD3D}"/>
              </a:ext>
            </a:extLst>
          </p:cNvPr>
          <p:cNvPicPr>
            <a:picLocks noChangeAspect="1"/>
          </p:cNvPicPr>
          <p:nvPr/>
        </p:nvPicPr>
        <p:blipFill rotWithShape="1">
          <a:blip r:embed="rId3"/>
          <a:srcRect l="30476" t="30353" r="30126" b="7752"/>
          <a:stretch/>
        </p:blipFill>
        <p:spPr>
          <a:xfrm>
            <a:off x="5576581" y="5165235"/>
            <a:ext cx="631771" cy="1556167"/>
          </a:xfrm>
          <a:prstGeom prst="rect">
            <a:avLst/>
          </a:prstGeom>
        </p:spPr>
      </p:pic>
      <p:pic>
        <p:nvPicPr>
          <p:cNvPr id="14" name="Picture 13" descr="&quot;Approaching Shadow&quot;, 1954, Fan Ho&#10;&#10;“Street Life: Hong Kong in the 1950s as Seen through the Lens of Photographer Fan Ho.” South China Morning Post, South China Morning Post, 17 Nov. 2015, www.scmp.com/news/hong-kong/education-community/article/1879716/street-life-hong-kong-1950s-seen-through-lens.">
            <a:extLst>
              <a:ext uri="{FF2B5EF4-FFF2-40B4-BE49-F238E27FC236}">
                <a16:creationId xmlns:a16="http://schemas.microsoft.com/office/drawing/2014/main" id="{F85B1EED-D290-40D6-9820-25A7808C2787}"/>
              </a:ext>
            </a:extLst>
          </p:cNvPr>
          <p:cNvPicPr>
            <a:picLocks noChangeAspect="1"/>
          </p:cNvPicPr>
          <p:nvPr/>
        </p:nvPicPr>
        <p:blipFill rotWithShape="1">
          <a:blip r:embed="rId2"/>
          <a:srcRect t="52158" r="55298"/>
          <a:stretch/>
        </p:blipFill>
        <p:spPr>
          <a:xfrm>
            <a:off x="8613923" y="5165237"/>
            <a:ext cx="1160327" cy="1556167"/>
          </a:xfrm>
          <a:prstGeom prst="rect">
            <a:avLst/>
          </a:prstGeom>
        </p:spPr>
      </p:pic>
      <p:sp>
        <p:nvSpPr>
          <p:cNvPr id="15" name="TextBox 14">
            <a:extLst>
              <a:ext uri="{FF2B5EF4-FFF2-40B4-BE49-F238E27FC236}">
                <a16:creationId xmlns:a16="http://schemas.microsoft.com/office/drawing/2014/main" id="{776FD661-F531-42A7-8EA9-50407EE2CF06}"/>
              </a:ext>
            </a:extLst>
          </p:cNvPr>
          <p:cNvSpPr txBox="1"/>
          <p:nvPr/>
        </p:nvSpPr>
        <p:spPr>
          <a:xfrm>
            <a:off x="6408968" y="5250820"/>
            <a:ext cx="1990357" cy="156966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46" indent="-171446">
              <a:buFont typeface="Arial" panose="020B0604020202020204" pitchFamily="34" charset="0"/>
              <a:buChar char="•"/>
            </a:pPr>
            <a:r>
              <a:rPr lang="en-US" sz="1200" dirty="0">
                <a:latin typeface="Calibri" panose="020F0502020204030204" pitchFamily="34" charset="0"/>
                <a:cs typeface="Calibri" panose="020F0502020204030204" pitchFamily="34" charset="0"/>
              </a:rPr>
              <a:t>Light beams direct attention to the man in the boat</a:t>
            </a:r>
          </a:p>
          <a:p>
            <a:pPr marL="171446" indent="-171446">
              <a:buFont typeface="Arial" panose="020B0604020202020204" pitchFamily="34" charset="0"/>
              <a:buChar char="•"/>
            </a:pPr>
            <a:r>
              <a:rPr lang="en-US" sz="1200" dirty="0">
                <a:latin typeface="Calibri" panose="020F0502020204030204" pitchFamily="34" charset="0"/>
                <a:cs typeface="Calibri" panose="020F0502020204030204" pitchFamily="34" charset="0"/>
              </a:rPr>
              <a:t>The shades and poles act as leading lines to direct the viewer</a:t>
            </a:r>
          </a:p>
          <a:p>
            <a:pPr marL="171446" indent="-171446">
              <a:buFont typeface="Arial" panose="020B0604020202020204" pitchFamily="34" charset="0"/>
              <a:buChar char="•"/>
            </a:pPr>
            <a:r>
              <a:rPr lang="en-US" sz="1200" dirty="0">
                <a:latin typeface="Calibri" panose="020F0502020204030204" pitchFamily="34" charset="0"/>
                <a:cs typeface="Calibri" panose="020F0502020204030204" pitchFamily="34" charset="0"/>
              </a:rPr>
              <a:t>The man is dwarfed by walls</a:t>
            </a:r>
          </a:p>
        </p:txBody>
      </p:sp>
      <p:sp>
        <p:nvSpPr>
          <p:cNvPr id="16" name="TextBox 15">
            <a:extLst>
              <a:ext uri="{FF2B5EF4-FFF2-40B4-BE49-F238E27FC236}">
                <a16:creationId xmlns:a16="http://schemas.microsoft.com/office/drawing/2014/main" id="{90068FE4-CE11-4046-B3F4-46D061721887}"/>
              </a:ext>
            </a:extLst>
          </p:cNvPr>
          <p:cNvSpPr txBox="1"/>
          <p:nvPr/>
        </p:nvSpPr>
        <p:spPr>
          <a:xfrm>
            <a:off x="9988848" y="5250820"/>
            <a:ext cx="1974357" cy="120032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46" indent="-171446">
              <a:buFont typeface="Arial" panose="020B0604020202020204" pitchFamily="34" charset="0"/>
              <a:buChar char="•"/>
            </a:pPr>
            <a:r>
              <a:rPr lang="en-US" sz="1200" dirty="0">
                <a:latin typeface="Calibri" panose="020F0502020204030204" pitchFamily="34" charset="0"/>
                <a:cs typeface="Calibri" panose="020F0502020204030204" pitchFamily="34" charset="0"/>
              </a:rPr>
              <a:t>A sense of symmetry is given off by the lighting</a:t>
            </a:r>
          </a:p>
          <a:p>
            <a:pPr marL="171446" indent="-171446">
              <a:buFont typeface="Arial" panose="020B0604020202020204" pitchFamily="34" charset="0"/>
              <a:buChar char="•"/>
            </a:pPr>
            <a:r>
              <a:rPr lang="en-US" sz="1200" dirty="0">
                <a:latin typeface="Calibri" panose="020F0502020204030204" pitchFamily="34" charset="0"/>
                <a:cs typeface="Calibri" panose="020F0502020204030204" pitchFamily="34" charset="0"/>
              </a:rPr>
              <a:t>Wall and shadow act as an arrow to the subject</a:t>
            </a:r>
          </a:p>
          <a:p>
            <a:pPr marL="171446" indent="-171446">
              <a:buFont typeface="Arial" panose="020B0604020202020204" pitchFamily="34" charset="0"/>
              <a:buChar char="•"/>
            </a:pPr>
            <a:r>
              <a:rPr lang="en-US" sz="1200" dirty="0">
                <a:latin typeface="Calibri" panose="020F0502020204030204" pitchFamily="34" charset="0"/>
                <a:cs typeface="Calibri" panose="020F0502020204030204" pitchFamily="34" charset="0"/>
              </a:rPr>
              <a:t>The woman is dwarfed by wall</a:t>
            </a:r>
          </a:p>
        </p:txBody>
      </p:sp>
    </p:spTree>
    <p:extLst>
      <p:ext uri="{BB962C8B-B14F-4D97-AF65-F5344CB8AC3E}">
        <p14:creationId xmlns:p14="http://schemas.microsoft.com/office/powerpoint/2010/main" val="316087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EB3-4BEE-4659-BC3C-1313F2A641DF}"/>
              </a:ext>
            </a:extLst>
          </p:cNvPr>
          <p:cNvSpPr>
            <a:spLocks noGrp="1"/>
          </p:cNvSpPr>
          <p:nvPr>
            <p:ph type="title"/>
          </p:nvPr>
        </p:nvSpPr>
        <p:spPr>
          <a:xfrm>
            <a:off x="948480" y="435984"/>
            <a:ext cx="10491781" cy="957395"/>
          </a:xfrm>
        </p:spPr>
        <p:txBody>
          <a:bodyPr>
            <a:normAutofit fontScale="90000"/>
          </a:bodyPr>
          <a:lstStyle/>
          <a:p>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Interpretation of function and purpose </a:t>
            </a:r>
            <a:endParaRPr lang="en-US" u="sng" dirty="0"/>
          </a:p>
        </p:txBody>
      </p:sp>
      <p:pic>
        <p:nvPicPr>
          <p:cNvPr id="4" name="Picture 3" descr="&quot;Approaching Shadow&quot;, 1954, Fan Ho&#10;&#10;“Street Life: Hong Kong in the 1950s as Seen through the Lens of Photographer Fan Ho.” South China Morning Post, South China Morning Post, 17 Nov. 2015, www.scmp.com/news/hong-kong/education-community/article/1879716/street-life-hong-kong-1950s-seen-through-lens.">
            <a:extLst>
              <a:ext uri="{FF2B5EF4-FFF2-40B4-BE49-F238E27FC236}">
                <a16:creationId xmlns:a16="http://schemas.microsoft.com/office/drawing/2014/main" id="{2285487E-1F39-498A-9312-0BE178D0F9E5}"/>
              </a:ext>
            </a:extLst>
          </p:cNvPr>
          <p:cNvPicPr>
            <a:picLocks noChangeAspect="1"/>
          </p:cNvPicPr>
          <p:nvPr/>
        </p:nvPicPr>
        <p:blipFill>
          <a:blip r:embed="rId2"/>
          <a:stretch>
            <a:fillRect/>
          </a:stretch>
        </p:blipFill>
        <p:spPr>
          <a:xfrm>
            <a:off x="4365989" y="1932627"/>
            <a:ext cx="3460025" cy="4599859"/>
          </a:xfrm>
          <a:prstGeom prst="rect">
            <a:avLst/>
          </a:prstGeom>
        </p:spPr>
      </p:pic>
      <p:sp>
        <p:nvSpPr>
          <p:cNvPr id="5" name="TextBox 4">
            <a:extLst>
              <a:ext uri="{FF2B5EF4-FFF2-40B4-BE49-F238E27FC236}">
                <a16:creationId xmlns:a16="http://schemas.microsoft.com/office/drawing/2014/main" id="{A3413508-834B-4589-B064-AB98FABF5FBD}"/>
              </a:ext>
            </a:extLst>
          </p:cNvPr>
          <p:cNvSpPr txBox="1"/>
          <p:nvPr/>
        </p:nvSpPr>
        <p:spPr>
          <a:xfrm>
            <a:off x="4365989" y="6566389"/>
            <a:ext cx="3460025"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Approaching Shadow</a:t>
            </a:r>
            <a:r>
              <a:rPr lang="en-US" sz="800" dirty="0">
                <a:latin typeface="Calibri" panose="020F0502020204030204" pitchFamily="34" charset="0"/>
                <a:cs typeface="Calibri" panose="020F0502020204030204" pitchFamily="34" charset="0"/>
              </a:rPr>
              <a:t>, 1954, Fan Ho</a:t>
            </a:r>
          </a:p>
        </p:txBody>
      </p:sp>
      <p:sp>
        <p:nvSpPr>
          <p:cNvPr id="10" name="TextBox 9">
            <a:extLst>
              <a:ext uri="{FF2B5EF4-FFF2-40B4-BE49-F238E27FC236}">
                <a16:creationId xmlns:a16="http://schemas.microsoft.com/office/drawing/2014/main" id="{113A59B5-5074-4C99-AA87-6DA2A616183D}"/>
              </a:ext>
            </a:extLst>
          </p:cNvPr>
          <p:cNvSpPr txBox="1"/>
          <p:nvPr/>
        </p:nvSpPr>
        <p:spPr>
          <a:xfrm>
            <a:off x="3537220" y="1251514"/>
            <a:ext cx="5117560" cy="36933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latin typeface="Calibri" panose="020F0502020204030204" pitchFamily="34" charset="0"/>
                <a:cs typeface="Calibri" panose="020F0502020204030204" pitchFamily="34" charset="0"/>
              </a:rPr>
              <a:t>“</a:t>
            </a:r>
            <a:r>
              <a:rPr lang="en-US" i="1" dirty="0">
                <a:latin typeface="Calibri" panose="020F0502020204030204" pitchFamily="34" charset="0"/>
                <a:cs typeface="Calibri" panose="020F0502020204030204" pitchFamily="34" charset="0"/>
              </a:rPr>
              <a:t>My belief in art creation is to try anything</a:t>
            </a:r>
            <a:r>
              <a:rPr lang="en-US" dirty="0">
                <a:latin typeface="Calibri" panose="020F0502020204030204" pitchFamily="34" charset="0"/>
                <a:cs typeface="Calibri" panose="020F0502020204030204" pitchFamily="34" charset="0"/>
              </a:rPr>
              <a:t>.” – Fan Ho </a:t>
            </a:r>
          </a:p>
        </p:txBody>
      </p:sp>
      <p:sp>
        <p:nvSpPr>
          <p:cNvPr id="11" name="TextBox 10">
            <a:extLst>
              <a:ext uri="{FF2B5EF4-FFF2-40B4-BE49-F238E27FC236}">
                <a16:creationId xmlns:a16="http://schemas.microsoft.com/office/drawing/2014/main" id="{A1817484-2844-4EF3-90C2-76992B34F857}"/>
              </a:ext>
            </a:extLst>
          </p:cNvPr>
          <p:cNvSpPr txBox="1"/>
          <p:nvPr/>
        </p:nvSpPr>
        <p:spPr>
          <a:xfrm>
            <a:off x="8654780" y="1932627"/>
            <a:ext cx="3133725" cy="286232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dirty="0">
                <a:latin typeface="Calibri" panose="020F0502020204030204" pitchFamily="34" charset="0"/>
                <a:cs typeface="Calibri" panose="020F0502020204030204" pitchFamily="34" charset="0"/>
              </a:rPr>
              <a:t>Fan Ho has always been a purest when it comes to developing and editing his shots, all of his photos were developed by himself in a darkroom. However in some of his later photograph series he began to play with </a:t>
            </a:r>
            <a:r>
              <a:rPr lang="en-US" sz="1200" b="1" u="sng" dirty="0">
                <a:latin typeface="Calibri" panose="020F0502020204030204" pitchFamily="34" charset="0"/>
                <a:cs typeface="Calibri" panose="020F0502020204030204" pitchFamily="34" charset="0"/>
              </a:rPr>
              <a:t>light</a:t>
            </a:r>
            <a:r>
              <a:rPr lang="en-US" sz="1200" dirty="0">
                <a:latin typeface="Calibri" panose="020F0502020204030204" pitchFamily="34" charset="0"/>
                <a:cs typeface="Calibri" panose="020F0502020204030204" pitchFamily="34" charset="0"/>
              </a:rPr>
              <a:t> manipulation. This shot in particular was manipulated in his darkroom to be severely darkened in a diagonal line </a:t>
            </a:r>
            <a:r>
              <a:rPr lang="en-US" sz="1200" b="1" u="sng" dirty="0">
                <a:latin typeface="Calibri" panose="020F0502020204030204" pitchFamily="34" charset="0"/>
                <a:cs typeface="Calibri" panose="020F0502020204030204" pitchFamily="34" charset="0"/>
              </a:rPr>
              <a:t>shadowing</a:t>
            </a:r>
            <a:r>
              <a:rPr lang="en-US" sz="1200" dirty="0">
                <a:latin typeface="Calibri" panose="020F0502020204030204" pitchFamily="34" charset="0"/>
                <a:cs typeface="Calibri" panose="020F0502020204030204" pitchFamily="34" charset="0"/>
              </a:rPr>
              <a:t> the piece. According to an interview with Fan Ho this was to </a:t>
            </a:r>
            <a:r>
              <a:rPr lang="en-US" sz="1200" b="1" u="sng" dirty="0">
                <a:latin typeface="Calibri" panose="020F0502020204030204" pitchFamily="34" charset="0"/>
                <a:cs typeface="Calibri" panose="020F0502020204030204" pitchFamily="34" charset="0"/>
              </a:rPr>
              <a:t>symbolize</a:t>
            </a:r>
            <a:r>
              <a:rPr lang="en-US" sz="1200" dirty="0">
                <a:latin typeface="Calibri" panose="020F0502020204030204" pitchFamily="34" charset="0"/>
                <a:cs typeface="Calibri" panose="020F0502020204030204" pitchFamily="34" charset="0"/>
              </a:rPr>
              <a:t> the onset of old age and how everyone is moving towards the same impending fate. While this theme is very dark his later works tend to have less </a:t>
            </a:r>
            <a:r>
              <a:rPr lang="en-US" sz="1200" b="1" u="sng" dirty="0">
                <a:latin typeface="Calibri" panose="020F0502020204030204" pitchFamily="34" charset="0"/>
                <a:cs typeface="Calibri" panose="020F0502020204030204" pitchFamily="34" charset="0"/>
              </a:rPr>
              <a:t>existential themes</a:t>
            </a:r>
            <a:r>
              <a:rPr lang="en-US" sz="1200" dirty="0">
                <a:latin typeface="Calibri" panose="020F0502020204030204" pitchFamily="34" charset="0"/>
                <a:cs typeface="Calibri" panose="020F0502020204030204" pitchFamily="34" charset="0"/>
              </a:rPr>
              <a:t> and generally just show the working class being dwarfed by the city. </a:t>
            </a:r>
          </a:p>
        </p:txBody>
      </p:sp>
      <p:sp>
        <p:nvSpPr>
          <p:cNvPr id="3" name="Oval 2">
            <a:extLst>
              <a:ext uri="{FF2B5EF4-FFF2-40B4-BE49-F238E27FC236}">
                <a16:creationId xmlns:a16="http://schemas.microsoft.com/office/drawing/2014/main" id="{43BF80CC-9476-472B-95D9-E7785C6DE480}"/>
              </a:ext>
            </a:extLst>
          </p:cNvPr>
          <p:cNvSpPr/>
          <p:nvPr/>
        </p:nvSpPr>
        <p:spPr>
          <a:xfrm rot="18136544">
            <a:off x="3951856" y="3661176"/>
            <a:ext cx="4973523" cy="739339"/>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F338C60B-C45C-49E3-B6C0-6C58D1BE8653}"/>
              </a:ext>
            </a:extLst>
          </p:cNvPr>
          <p:cNvCxnSpPr>
            <a:cxnSpLocks/>
            <a:endCxn id="3" idx="5"/>
          </p:cNvCxnSpPr>
          <p:nvPr/>
        </p:nvCxnSpPr>
        <p:spPr>
          <a:xfrm flipH="1">
            <a:off x="7598603" y="2341773"/>
            <a:ext cx="1056176" cy="341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9BB30F9-1EAA-4671-877D-C36809788C5A}"/>
              </a:ext>
            </a:extLst>
          </p:cNvPr>
          <p:cNvSpPr txBox="1"/>
          <p:nvPr/>
        </p:nvSpPr>
        <p:spPr>
          <a:xfrm>
            <a:off x="8654779" y="5104451"/>
            <a:ext cx="3133725" cy="156966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dirty="0">
                <a:latin typeface="Calibri" panose="020F0502020204030204" pitchFamily="34" charset="0"/>
                <a:cs typeface="Calibri" panose="020F0502020204030204" pitchFamily="34" charset="0"/>
              </a:rPr>
              <a:t>This photo is primarily </a:t>
            </a:r>
            <a:r>
              <a:rPr lang="en-US" sz="1200" b="1" u="sng" dirty="0">
                <a:latin typeface="Calibri" panose="020F0502020204030204" pitchFamily="34" charset="0"/>
                <a:cs typeface="Calibri" panose="020F0502020204030204" pitchFamily="34" charset="0"/>
              </a:rPr>
              <a:t>negative space</a:t>
            </a:r>
            <a:r>
              <a:rPr lang="en-US" sz="1200" dirty="0">
                <a:latin typeface="Calibri" panose="020F0502020204030204" pitchFamily="34" charset="0"/>
                <a:cs typeface="Calibri" panose="020F0502020204030204" pitchFamily="34" charset="0"/>
              </a:rPr>
              <a:t> which is a huge </a:t>
            </a:r>
            <a:r>
              <a:rPr lang="en-US" sz="1200" b="1" u="sng" dirty="0">
                <a:latin typeface="Calibri" panose="020F0502020204030204" pitchFamily="34" charset="0"/>
                <a:cs typeface="Calibri" panose="020F0502020204030204" pitchFamily="34" charset="0"/>
              </a:rPr>
              <a:t>contrast</a:t>
            </a:r>
            <a:r>
              <a:rPr lang="en-US" sz="1200" dirty="0">
                <a:latin typeface="Calibri" panose="020F0502020204030204" pitchFamily="34" charset="0"/>
                <a:cs typeface="Calibri" panose="020F0502020204030204" pitchFamily="34" charset="0"/>
              </a:rPr>
              <a:t> from the majority of his portfolio. It can be inferred that this space is to signify how small we are in this world. Just like his other works show the city of Hong Kong dwarfing workers, here we can see the wall as a </a:t>
            </a:r>
            <a:r>
              <a:rPr lang="en-US" sz="1200" b="1" u="sng" dirty="0">
                <a:latin typeface="Calibri" panose="020F0502020204030204" pitchFamily="34" charset="0"/>
                <a:cs typeface="Calibri" panose="020F0502020204030204" pitchFamily="34" charset="0"/>
              </a:rPr>
              <a:t>metaphor</a:t>
            </a:r>
            <a:r>
              <a:rPr lang="en-US" sz="1200" dirty="0">
                <a:latin typeface="Calibri" panose="020F0502020204030204" pitchFamily="34" charset="0"/>
                <a:cs typeface="Calibri" panose="020F0502020204030204" pitchFamily="34" charset="0"/>
              </a:rPr>
              <a:t> for the rest of world and the girl being just another drop in the bucket. </a:t>
            </a:r>
          </a:p>
        </p:txBody>
      </p:sp>
      <p:sp>
        <p:nvSpPr>
          <p:cNvPr id="12" name="Oval 11">
            <a:extLst>
              <a:ext uri="{FF2B5EF4-FFF2-40B4-BE49-F238E27FC236}">
                <a16:creationId xmlns:a16="http://schemas.microsoft.com/office/drawing/2014/main" id="{792F4823-1690-4882-BEFC-987A7B072581}"/>
              </a:ext>
            </a:extLst>
          </p:cNvPr>
          <p:cNvSpPr/>
          <p:nvPr/>
        </p:nvSpPr>
        <p:spPr>
          <a:xfrm rot="18136544">
            <a:off x="6780932" y="5017971"/>
            <a:ext cx="720645" cy="739339"/>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13" name="Oval 12">
            <a:extLst>
              <a:ext uri="{FF2B5EF4-FFF2-40B4-BE49-F238E27FC236}">
                <a16:creationId xmlns:a16="http://schemas.microsoft.com/office/drawing/2014/main" id="{E4135487-DC15-4F3A-86D2-248DAC9D7198}"/>
              </a:ext>
            </a:extLst>
          </p:cNvPr>
          <p:cNvSpPr/>
          <p:nvPr/>
        </p:nvSpPr>
        <p:spPr>
          <a:xfrm rot="18136544">
            <a:off x="5188211" y="2782641"/>
            <a:ext cx="731520" cy="739339"/>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88BA165C-BB3B-4709-A2A6-265D2A56522E}"/>
              </a:ext>
            </a:extLst>
          </p:cNvPr>
          <p:cNvCxnSpPr>
            <a:cxnSpLocks/>
            <a:stCxn id="9" idx="1"/>
            <a:endCxn id="12" idx="4"/>
          </p:cNvCxnSpPr>
          <p:nvPr/>
        </p:nvCxnSpPr>
        <p:spPr>
          <a:xfrm flipH="1" flipV="1">
            <a:off x="7453806" y="5585041"/>
            <a:ext cx="1200973" cy="304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862AF6D-FE0E-48D0-87AC-B58342B731E6}"/>
              </a:ext>
            </a:extLst>
          </p:cNvPr>
          <p:cNvCxnSpPr>
            <a:cxnSpLocks/>
            <a:stCxn id="9" idx="1"/>
            <a:endCxn id="13" idx="4"/>
          </p:cNvCxnSpPr>
          <p:nvPr/>
        </p:nvCxnSpPr>
        <p:spPr>
          <a:xfrm flipH="1" flipV="1">
            <a:off x="5866522" y="3349712"/>
            <a:ext cx="2788257" cy="2539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quot;Approaching Shadow&quot;, 1954, Fan Ho&#10;&#10;“Street Life: Hong Kong in the 1950s as Seen through the Lens of Photographer Fan Ho.” South China Morning Post, South China Morning Post, 17 Nov. 2015, www.scmp.com/news/hong-kong/education-community/article/1879716/street-life-hong-kong-1950s-seen-through-lens.">
            <a:extLst>
              <a:ext uri="{FF2B5EF4-FFF2-40B4-BE49-F238E27FC236}">
                <a16:creationId xmlns:a16="http://schemas.microsoft.com/office/drawing/2014/main" id="{849BFEF8-4D9F-438D-8213-C69DFC3B638A}"/>
              </a:ext>
            </a:extLst>
          </p:cNvPr>
          <p:cNvPicPr>
            <a:picLocks noChangeAspect="1"/>
          </p:cNvPicPr>
          <p:nvPr/>
        </p:nvPicPr>
        <p:blipFill rotWithShape="1">
          <a:blip r:embed="rId2"/>
          <a:srcRect l="-150" t="68100" r="64195" b="-356"/>
          <a:stretch/>
        </p:blipFill>
        <p:spPr>
          <a:xfrm>
            <a:off x="2214323" y="1932627"/>
            <a:ext cx="1887855" cy="2186367"/>
          </a:xfrm>
          <a:prstGeom prst="rect">
            <a:avLst/>
          </a:prstGeom>
        </p:spPr>
      </p:pic>
      <p:sp>
        <p:nvSpPr>
          <p:cNvPr id="21" name="TextBox 20">
            <a:extLst>
              <a:ext uri="{FF2B5EF4-FFF2-40B4-BE49-F238E27FC236}">
                <a16:creationId xmlns:a16="http://schemas.microsoft.com/office/drawing/2014/main" id="{8B31E3F9-535E-47E7-B9F9-2CD54D0A62E0}"/>
              </a:ext>
            </a:extLst>
          </p:cNvPr>
          <p:cNvSpPr txBox="1"/>
          <p:nvPr/>
        </p:nvSpPr>
        <p:spPr>
          <a:xfrm>
            <a:off x="491198" y="4288843"/>
            <a:ext cx="3133725" cy="249299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dirty="0">
                <a:latin typeface="Calibri" panose="020F0502020204030204" pitchFamily="34" charset="0"/>
                <a:cs typeface="Calibri" panose="020F0502020204030204" pitchFamily="34" charset="0"/>
              </a:rPr>
              <a:t>It was later revealed that the stark </a:t>
            </a:r>
            <a:r>
              <a:rPr lang="en-US" sz="1200" b="1" u="sng" dirty="0">
                <a:latin typeface="Calibri" panose="020F0502020204030204" pitchFamily="34" charset="0"/>
                <a:cs typeface="Calibri" panose="020F0502020204030204" pitchFamily="34" charset="0"/>
              </a:rPr>
              <a:t>contrast</a:t>
            </a:r>
            <a:r>
              <a:rPr lang="en-US" sz="1200" dirty="0">
                <a:latin typeface="Calibri" panose="020F0502020204030204" pitchFamily="34" charset="0"/>
                <a:cs typeface="Calibri" panose="020F0502020204030204" pitchFamily="34" charset="0"/>
              </a:rPr>
              <a:t> between </a:t>
            </a:r>
            <a:r>
              <a:rPr lang="en-US" sz="1200" b="1" u="sng" dirty="0">
                <a:latin typeface="Calibri" panose="020F0502020204030204" pitchFamily="34" charset="0"/>
                <a:cs typeface="Calibri" panose="020F0502020204030204" pitchFamily="34" charset="0"/>
              </a:rPr>
              <a:t>light</a:t>
            </a:r>
            <a:r>
              <a:rPr lang="en-US" sz="1200" dirty="0">
                <a:latin typeface="Calibri" panose="020F0502020204030204" pitchFamily="34" charset="0"/>
                <a:cs typeface="Calibri" panose="020F0502020204030204" pitchFamily="34" charset="0"/>
              </a:rPr>
              <a:t> and </a:t>
            </a:r>
            <a:r>
              <a:rPr lang="en-US" sz="1200" b="1" u="sng" dirty="0">
                <a:latin typeface="Calibri" panose="020F0502020204030204" pitchFamily="34" charset="0"/>
                <a:cs typeface="Calibri" panose="020F0502020204030204" pitchFamily="34" charset="0"/>
              </a:rPr>
              <a:t>shadow</a:t>
            </a:r>
            <a:r>
              <a:rPr lang="en-US" sz="1200" dirty="0">
                <a:latin typeface="Calibri" panose="020F0502020204030204" pitchFamily="34" charset="0"/>
                <a:cs typeface="Calibri" panose="020F0502020204030204" pitchFamily="34" charset="0"/>
              </a:rPr>
              <a:t> is supposed to be a </a:t>
            </a:r>
            <a:r>
              <a:rPr lang="en-US" sz="1200" b="1" u="sng" dirty="0">
                <a:latin typeface="Calibri" panose="020F0502020204030204" pitchFamily="34" charset="0"/>
                <a:cs typeface="Calibri" panose="020F0502020204030204" pitchFamily="34" charset="0"/>
              </a:rPr>
              <a:t>juxtaposition</a:t>
            </a:r>
            <a:r>
              <a:rPr lang="en-US" sz="1200" dirty="0">
                <a:latin typeface="Calibri" panose="020F0502020204030204" pitchFamily="34" charset="0"/>
                <a:cs typeface="Calibri" panose="020F0502020204030204" pitchFamily="34" charset="0"/>
              </a:rPr>
              <a:t> between life and death. In reference to Fan Ho’s quote “My belief in art creation is to try anything.” this shot is an exploration of him trying to express his direct emotions in regards to a rather grim reality that we all will die. He used a woman when composing this shot not only because she was his cousin but also because young women are frequently used as symbols of youth and are more easily interpreted as such by the common viewer. </a:t>
            </a:r>
          </a:p>
        </p:txBody>
      </p:sp>
      <p:sp>
        <p:nvSpPr>
          <p:cNvPr id="22" name="TextBox 21">
            <a:extLst>
              <a:ext uri="{FF2B5EF4-FFF2-40B4-BE49-F238E27FC236}">
                <a16:creationId xmlns:a16="http://schemas.microsoft.com/office/drawing/2014/main" id="{963AEC42-3685-4253-B192-5C931F8050E0}"/>
              </a:ext>
            </a:extLst>
          </p:cNvPr>
          <p:cNvSpPr txBox="1"/>
          <p:nvPr/>
        </p:nvSpPr>
        <p:spPr>
          <a:xfrm>
            <a:off x="238128" y="1932628"/>
            <a:ext cx="1724897" cy="212365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dirty="0">
                <a:latin typeface="Calibri" panose="020F0502020204030204" pitchFamily="34" charset="0"/>
                <a:cs typeface="Calibri" panose="020F0502020204030204" pitchFamily="34" charset="0"/>
              </a:rPr>
              <a:t>The girl present in this photo is actually Fan Ho’s cousin who he happened to be walking through the Causeway Bay with when he saw this large empty wall and was inspired to compose a shot with her leaned up against a portion of the wall. </a:t>
            </a:r>
          </a:p>
        </p:txBody>
      </p:sp>
    </p:spTree>
    <p:extLst>
      <p:ext uri="{BB962C8B-B14F-4D97-AF65-F5344CB8AC3E}">
        <p14:creationId xmlns:p14="http://schemas.microsoft.com/office/powerpoint/2010/main" val="175342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352506A-8630-4148-933D-A8FA18CBFEA6}"/>
              </a:ext>
            </a:extLst>
          </p:cNvPr>
          <p:cNvPicPr>
            <a:picLocks noChangeAspect="1"/>
          </p:cNvPicPr>
          <p:nvPr/>
        </p:nvPicPr>
        <p:blipFill>
          <a:blip r:embed="rId2"/>
          <a:stretch>
            <a:fillRect/>
          </a:stretch>
        </p:blipFill>
        <p:spPr>
          <a:xfrm>
            <a:off x="4370387" y="1932627"/>
            <a:ext cx="3460025" cy="4595244"/>
          </a:xfrm>
          <a:prstGeom prst="rect">
            <a:avLst/>
          </a:prstGeom>
        </p:spPr>
      </p:pic>
      <p:sp>
        <p:nvSpPr>
          <p:cNvPr id="2" name="Title 1">
            <a:extLst>
              <a:ext uri="{FF2B5EF4-FFF2-40B4-BE49-F238E27FC236}">
                <a16:creationId xmlns:a16="http://schemas.microsoft.com/office/drawing/2014/main" id="{B515BEB3-4BEE-4659-BC3C-1313F2A641DF}"/>
              </a:ext>
            </a:extLst>
          </p:cNvPr>
          <p:cNvSpPr>
            <a:spLocks noGrp="1"/>
          </p:cNvSpPr>
          <p:nvPr>
            <p:ph type="title"/>
          </p:nvPr>
        </p:nvSpPr>
        <p:spPr>
          <a:xfrm>
            <a:off x="948480" y="435984"/>
            <a:ext cx="10491781" cy="957395"/>
          </a:xfrm>
        </p:spPr>
        <p:txBody>
          <a:bodyPr>
            <a:normAutofit fontScale="90000"/>
          </a:bodyPr>
          <a:lstStyle/>
          <a:p>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Interpretation of function and purpose </a:t>
            </a:r>
            <a:endParaRPr lang="en-US" u="sng" dirty="0"/>
          </a:p>
        </p:txBody>
      </p:sp>
      <p:sp>
        <p:nvSpPr>
          <p:cNvPr id="5" name="TextBox 4">
            <a:extLst>
              <a:ext uri="{FF2B5EF4-FFF2-40B4-BE49-F238E27FC236}">
                <a16:creationId xmlns:a16="http://schemas.microsoft.com/office/drawing/2014/main" id="{A3413508-834B-4589-B064-AB98FABF5FBD}"/>
              </a:ext>
            </a:extLst>
          </p:cNvPr>
          <p:cNvSpPr txBox="1"/>
          <p:nvPr/>
        </p:nvSpPr>
        <p:spPr>
          <a:xfrm>
            <a:off x="4370387" y="6566389"/>
            <a:ext cx="3460025"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Hong Kong Venice </a:t>
            </a:r>
            <a:r>
              <a:rPr lang="en-US" sz="800" dirty="0">
                <a:latin typeface="Calibri" panose="020F0502020204030204" pitchFamily="34" charset="0"/>
                <a:cs typeface="Calibri" panose="020F0502020204030204" pitchFamily="34" charset="0"/>
              </a:rPr>
              <a:t>, 1962, Fan Ho</a:t>
            </a:r>
          </a:p>
        </p:txBody>
      </p:sp>
      <p:sp>
        <p:nvSpPr>
          <p:cNvPr id="10" name="TextBox 9">
            <a:extLst>
              <a:ext uri="{FF2B5EF4-FFF2-40B4-BE49-F238E27FC236}">
                <a16:creationId xmlns:a16="http://schemas.microsoft.com/office/drawing/2014/main" id="{113A59B5-5074-4C99-AA87-6DA2A616183D}"/>
              </a:ext>
            </a:extLst>
          </p:cNvPr>
          <p:cNvSpPr txBox="1"/>
          <p:nvPr/>
        </p:nvSpPr>
        <p:spPr>
          <a:xfrm>
            <a:off x="3537220" y="1251514"/>
            <a:ext cx="5117560" cy="36933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latin typeface="Calibri" panose="020F0502020204030204" pitchFamily="34" charset="0"/>
                <a:cs typeface="Calibri" panose="020F0502020204030204" pitchFamily="34" charset="0"/>
              </a:rPr>
              <a:t>“</a:t>
            </a:r>
            <a:r>
              <a:rPr lang="en-US" i="1" dirty="0">
                <a:latin typeface="Calibri" panose="020F0502020204030204" pitchFamily="34" charset="0"/>
                <a:cs typeface="Calibri" panose="020F0502020204030204" pitchFamily="34" charset="0"/>
              </a:rPr>
              <a:t>My belief in art creation is to try anything</a:t>
            </a:r>
            <a:r>
              <a:rPr lang="en-US" dirty="0">
                <a:latin typeface="Calibri" panose="020F0502020204030204" pitchFamily="34" charset="0"/>
                <a:cs typeface="Calibri" panose="020F0502020204030204" pitchFamily="34" charset="0"/>
              </a:rPr>
              <a:t>.” – Fan Ho </a:t>
            </a:r>
          </a:p>
        </p:txBody>
      </p:sp>
      <p:sp>
        <p:nvSpPr>
          <p:cNvPr id="11" name="TextBox 10">
            <a:extLst>
              <a:ext uri="{FF2B5EF4-FFF2-40B4-BE49-F238E27FC236}">
                <a16:creationId xmlns:a16="http://schemas.microsoft.com/office/drawing/2014/main" id="{A1817484-2844-4EF3-90C2-76992B34F857}"/>
              </a:ext>
            </a:extLst>
          </p:cNvPr>
          <p:cNvSpPr txBox="1"/>
          <p:nvPr/>
        </p:nvSpPr>
        <p:spPr>
          <a:xfrm>
            <a:off x="8654780" y="1932627"/>
            <a:ext cx="3133725" cy="329320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300" dirty="0">
                <a:latin typeface="Calibri" panose="020F0502020204030204" pitchFamily="34" charset="0"/>
                <a:cs typeface="Calibri" panose="020F0502020204030204" pitchFamily="34" charset="0"/>
              </a:rPr>
              <a:t>Here once again Fan Ho can be seen manipulating light to achieve a clean </a:t>
            </a:r>
            <a:r>
              <a:rPr lang="en-US" sz="1300" b="1" u="sng" dirty="0">
                <a:latin typeface="Calibri" panose="020F0502020204030204" pitchFamily="34" charset="0"/>
                <a:cs typeface="Calibri" panose="020F0502020204030204" pitchFamily="34" charset="0"/>
              </a:rPr>
              <a:t>silhouette</a:t>
            </a:r>
            <a:r>
              <a:rPr lang="en-US" sz="1300" dirty="0">
                <a:latin typeface="Calibri" panose="020F0502020204030204" pitchFamily="34" charset="0"/>
                <a:cs typeface="Calibri" panose="020F0502020204030204" pitchFamily="34" charset="0"/>
              </a:rPr>
              <a:t> and </a:t>
            </a:r>
            <a:r>
              <a:rPr lang="en-US" sz="1300" b="1" u="sng" dirty="0">
                <a:latin typeface="Calibri" panose="020F0502020204030204" pitchFamily="34" charset="0"/>
                <a:cs typeface="Calibri" panose="020F0502020204030204" pitchFamily="34" charset="0"/>
              </a:rPr>
              <a:t>vignette</a:t>
            </a:r>
            <a:r>
              <a:rPr lang="en-US" sz="1300" dirty="0">
                <a:latin typeface="Calibri" panose="020F0502020204030204" pitchFamily="34" charset="0"/>
                <a:cs typeface="Calibri" panose="020F0502020204030204" pitchFamily="34" charset="0"/>
              </a:rPr>
              <a:t> on the background. Now while the light ray does create a unique dynamic in the piece it is actually </a:t>
            </a:r>
            <a:r>
              <a:rPr lang="en-US" sz="1300" b="1" u="sng" dirty="0">
                <a:latin typeface="Calibri" panose="020F0502020204030204" pitchFamily="34" charset="0"/>
                <a:cs typeface="Calibri" panose="020F0502020204030204" pitchFamily="34" charset="0"/>
              </a:rPr>
              <a:t>symbolic</a:t>
            </a:r>
            <a:r>
              <a:rPr lang="en-US" sz="1300" dirty="0">
                <a:latin typeface="Calibri" panose="020F0502020204030204" pitchFamily="34" charset="0"/>
                <a:cs typeface="Calibri" panose="020F0502020204030204" pitchFamily="34" charset="0"/>
              </a:rPr>
              <a:t> of the person working towards their dreams even though the city can be seen almost closing up around them and swallowing the </a:t>
            </a:r>
            <a:r>
              <a:rPr lang="en-US" sz="1300" b="1" u="sng" dirty="0">
                <a:latin typeface="Calibri" panose="020F0502020204030204" pitchFamily="34" charset="0"/>
                <a:cs typeface="Calibri" panose="020F0502020204030204" pitchFamily="34" charset="0"/>
              </a:rPr>
              <a:t>light</a:t>
            </a:r>
            <a:r>
              <a:rPr lang="en-US" sz="1300" dirty="0">
                <a:latin typeface="Calibri" panose="020F0502020204030204" pitchFamily="34" charset="0"/>
                <a:cs typeface="Calibri" panose="020F0502020204030204" pitchFamily="34" charset="0"/>
              </a:rPr>
              <a:t>. It can easily be said that living in a city so large with so many people it could be pretty easy to feel insignificant and </a:t>
            </a:r>
            <a:r>
              <a:rPr lang="en-US" sz="1300" b="1" u="sng" dirty="0">
                <a:latin typeface="Calibri" panose="020F0502020204030204" pitchFamily="34" charset="0"/>
                <a:cs typeface="Calibri" panose="020F0502020204030204" pitchFamily="34" charset="0"/>
              </a:rPr>
              <a:t>belittled</a:t>
            </a:r>
            <a:r>
              <a:rPr lang="en-US" sz="1300" dirty="0">
                <a:latin typeface="Calibri" panose="020F0502020204030204" pitchFamily="34" charset="0"/>
                <a:cs typeface="Calibri" panose="020F0502020204030204" pitchFamily="34" charset="0"/>
              </a:rPr>
              <a:t>. Perhaps Fan Ho felt this way about pursuing his dreams seeing as he had his passion of writing taken away from him due to medical reasons at a relatively young age.  </a:t>
            </a:r>
          </a:p>
        </p:txBody>
      </p:sp>
      <p:cxnSp>
        <p:nvCxnSpPr>
          <p:cNvPr id="7" name="Straight Arrow Connector 6">
            <a:extLst>
              <a:ext uri="{FF2B5EF4-FFF2-40B4-BE49-F238E27FC236}">
                <a16:creationId xmlns:a16="http://schemas.microsoft.com/office/drawing/2014/main" id="{F338C60B-C45C-49E3-B6C0-6C58D1BE8653}"/>
              </a:ext>
            </a:extLst>
          </p:cNvPr>
          <p:cNvCxnSpPr>
            <a:cxnSpLocks/>
            <a:stCxn id="18" idx="3"/>
            <a:endCxn id="12" idx="0"/>
          </p:cNvCxnSpPr>
          <p:nvPr/>
        </p:nvCxnSpPr>
        <p:spPr>
          <a:xfrm>
            <a:off x="3537220" y="4279424"/>
            <a:ext cx="2246226" cy="1268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92F4823-1690-4882-BEFC-987A7B072581}"/>
              </a:ext>
            </a:extLst>
          </p:cNvPr>
          <p:cNvSpPr/>
          <p:nvPr/>
        </p:nvSpPr>
        <p:spPr>
          <a:xfrm rot="18136544">
            <a:off x="5733076" y="5375412"/>
            <a:ext cx="725841" cy="739339"/>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88BA165C-BB3B-4709-A2A6-265D2A56522E}"/>
              </a:ext>
            </a:extLst>
          </p:cNvPr>
          <p:cNvCxnSpPr>
            <a:cxnSpLocks/>
            <a:stCxn id="31" idx="1"/>
            <a:endCxn id="30" idx="4"/>
          </p:cNvCxnSpPr>
          <p:nvPr/>
        </p:nvCxnSpPr>
        <p:spPr>
          <a:xfrm flipH="1" flipV="1">
            <a:off x="7038610" y="5399718"/>
            <a:ext cx="1616169" cy="529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862AF6D-FE0E-48D0-87AC-B58342B731E6}"/>
              </a:ext>
            </a:extLst>
          </p:cNvPr>
          <p:cNvCxnSpPr>
            <a:cxnSpLocks/>
            <a:stCxn id="11" idx="1"/>
            <a:endCxn id="27" idx="4"/>
          </p:cNvCxnSpPr>
          <p:nvPr/>
        </p:nvCxnSpPr>
        <p:spPr>
          <a:xfrm flipH="1">
            <a:off x="6435058" y="3579232"/>
            <a:ext cx="2219722" cy="861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F7C28A7-F036-4ED6-A911-0BA393099987}"/>
              </a:ext>
            </a:extLst>
          </p:cNvPr>
          <p:cNvSpPr txBox="1"/>
          <p:nvPr/>
        </p:nvSpPr>
        <p:spPr>
          <a:xfrm>
            <a:off x="403495" y="1932627"/>
            <a:ext cx="3133725" cy="469359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300" dirty="0">
                <a:latin typeface="Calibri" panose="020F0502020204030204" pitchFamily="34" charset="0"/>
                <a:cs typeface="Calibri" panose="020F0502020204030204" pitchFamily="34" charset="0"/>
              </a:rPr>
              <a:t>Now similarly to his piece </a:t>
            </a:r>
            <a:r>
              <a:rPr lang="en-US" sz="1300" i="1" dirty="0">
                <a:latin typeface="Calibri" panose="020F0502020204030204" pitchFamily="34" charset="0"/>
                <a:cs typeface="Calibri" panose="020F0502020204030204" pitchFamily="34" charset="0"/>
              </a:rPr>
              <a:t>Approaching Shadow</a:t>
            </a:r>
            <a:r>
              <a:rPr lang="en-US" sz="1300" dirty="0">
                <a:latin typeface="Calibri" panose="020F0502020204030204" pitchFamily="34" charset="0"/>
                <a:cs typeface="Calibri" panose="020F0502020204030204" pitchFamily="34" charset="0"/>
              </a:rPr>
              <a:t> and various other works the subject is a person who is completely alone. This is somewhat ironic seeing as Hong Kong in the 1950’s through the present has always had a robust and dense population that is almost always photographed in the masses to show it’s magnitude. However Fan Ho saw this massive population and decided to isolate it’s individuals, something that would rarely ever happen.  Perhaps he did this to add a dreamy aspect to his shots that cannot be seen when all of humanity is on display. Additionally when it comes to identifying the significance of the subject it is important to note that Fan Ho always waited to capture the right person at the best angle. Since he shot on film he didn’t get second chances so he would patiently wait to see someone with the right character about them and then waited for the shot to line itself up. </a:t>
            </a:r>
          </a:p>
        </p:txBody>
      </p:sp>
      <p:sp>
        <p:nvSpPr>
          <p:cNvPr id="27" name="Oval 26">
            <a:extLst>
              <a:ext uri="{FF2B5EF4-FFF2-40B4-BE49-F238E27FC236}">
                <a16:creationId xmlns:a16="http://schemas.microsoft.com/office/drawing/2014/main" id="{7AC63CB5-CD69-4E42-8B53-BDF6FD041A97}"/>
              </a:ext>
            </a:extLst>
          </p:cNvPr>
          <p:cNvSpPr/>
          <p:nvPr/>
        </p:nvSpPr>
        <p:spPr>
          <a:xfrm rot="16429708">
            <a:off x="5291084" y="4122383"/>
            <a:ext cx="1692851" cy="596428"/>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29" name="Oval 28">
            <a:extLst>
              <a:ext uri="{FF2B5EF4-FFF2-40B4-BE49-F238E27FC236}">
                <a16:creationId xmlns:a16="http://schemas.microsoft.com/office/drawing/2014/main" id="{BDC54B97-EF13-49D4-990A-906EE70FF312}"/>
              </a:ext>
            </a:extLst>
          </p:cNvPr>
          <p:cNvSpPr/>
          <p:nvPr/>
        </p:nvSpPr>
        <p:spPr>
          <a:xfrm rot="18136544">
            <a:off x="6584574" y="3232419"/>
            <a:ext cx="725841" cy="739339"/>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30" name="Oval 29">
            <a:extLst>
              <a:ext uri="{FF2B5EF4-FFF2-40B4-BE49-F238E27FC236}">
                <a16:creationId xmlns:a16="http://schemas.microsoft.com/office/drawing/2014/main" id="{602F92E2-8C75-4CA8-9C57-F0B3DAB06534}"/>
              </a:ext>
            </a:extLst>
          </p:cNvPr>
          <p:cNvSpPr/>
          <p:nvPr/>
        </p:nvSpPr>
        <p:spPr>
          <a:xfrm rot="18136544">
            <a:off x="6363138" y="4832648"/>
            <a:ext cx="725841" cy="739339"/>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31" name="TextBox 30">
            <a:extLst>
              <a:ext uri="{FF2B5EF4-FFF2-40B4-BE49-F238E27FC236}">
                <a16:creationId xmlns:a16="http://schemas.microsoft.com/office/drawing/2014/main" id="{EC95B9F6-BC91-47C1-BB49-0DADC66699AE}"/>
              </a:ext>
            </a:extLst>
          </p:cNvPr>
          <p:cNvSpPr txBox="1"/>
          <p:nvPr/>
        </p:nvSpPr>
        <p:spPr>
          <a:xfrm>
            <a:off x="8654779" y="5482745"/>
            <a:ext cx="3133726" cy="89255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300" dirty="0">
                <a:latin typeface="Calibri" panose="020F0502020204030204" pitchFamily="34" charset="0"/>
                <a:cs typeface="Calibri" panose="020F0502020204030204" pitchFamily="34" charset="0"/>
              </a:rPr>
              <a:t>With the clustered city surrounding the traveler Fan Ho wishes to show Hong Kong as a maze </a:t>
            </a:r>
            <a:r>
              <a:rPr lang="en-US" sz="1300" b="1" u="sng" dirty="0">
                <a:latin typeface="Calibri" panose="020F0502020204030204" pitchFamily="34" charset="0"/>
                <a:cs typeface="Calibri" panose="020F0502020204030204" pitchFamily="34" charset="0"/>
              </a:rPr>
              <a:t>filled</a:t>
            </a:r>
            <a:r>
              <a:rPr lang="en-US" sz="1300" dirty="0">
                <a:latin typeface="Calibri" panose="020F0502020204030204" pitchFamily="34" charset="0"/>
                <a:cs typeface="Calibri" panose="020F0502020204030204" pitchFamily="34" charset="0"/>
              </a:rPr>
              <a:t> with industrial traps and difficult to cross terrain. </a:t>
            </a:r>
          </a:p>
        </p:txBody>
      </p:sp>
      <p:cxnSp>
        <p:nvCxnSpPr>
          <p:cNvPr id="34" name="Straight Arrow Connector 33">
            <a:extLst>
              <a:ext uri="{FF2B5EF4-FFF2-40B4-BE49-F238E27FC236}">
                <a16:creationId xmlns:a16="http://schemas.microsoft.com/office/drawing/2014/main" id="{E479479C-DDAE-4E90-91AE-E4BC22999FFC}"/>
              </a:ext>
            </a:extLst>
          </p:cNvPr>
          <p:cNvCxnSpPr>
            <a:cxnSpLocks/>
            <a:stCxn id="31" idx="1"/>
            <a:endCxn id="29" idx="4"/>
          </p:cNvCxnSpPr>
          <p:nvPr/>
        </p:nvCxnSpPr>
        <p:spPr>
          <a:xfrm flipH="1" flipV="1">
            <a:off x="7260046" y="3799489"/>
            <a:ext cx="1394733" cy="2129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73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EB3-4BEE-4659-BC3C-1313F2A641DF}"/>
              </a:ext>
            </a:extLst>
          </p:cNvPr>
          <p:cNvSpPr>
            <a:spLocks noGrp="1"/>
          </p:cNvSpPr>
          <p:nvPr>
            <p:ph type="title"/>
          </p:nvPr>
        </p:nvSpPr>
        <p:spPr>
          <a:xfrm>
            <a:off x="1543081" y="363363"/>
            <a:ext cx="9105841" cy="957395"/>
          </a:xfrm>
        </p:spPr>
        <p:txBody>
          <a:bodyPr>
            <a:normAutofit fontScale="90000"/>
          </a:bodyPr>
          <a:lstStyle/>
          <a:p>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Cultural context of Paul Calhoun</a:t>
            </a:r>
            <a:endParaRPr lang="en-US" u="sng" dirty="0"/>
          </a:p>
        </p:txBody>
      </p:sp>
      <p:sp>
        <p:nvSpPr>
          <p:cNvPr id="5" name="TextBox 4">
            <a:extLst>
              <a:ext uri="{FF2B5EF4-FFF2-40B4-BE49-F238E27FC236}">
                <a16:creationId xmlns:a16="http://schemas.microsoft.com/office/drawing/2014/main" id="{A3413508-834B-4589-B064-AB98FABF5FBD}"/>
              </a:ext>
            </a:extLst>
          </p:cNvPr>
          <p:cNvSpPr txBox="1"/>
          <p:nvPr/>
        </p:nvSpPr>
        <p:spPr>
          <a:xfrm>
            <a:off x="174163" y="3489370"/>
            <a:ext cx="3413125" cy="33855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800" i="1" dirty="0">
                <a:latin typeface="Calibri" panose="020F0502020204030204" pitchFamily="34" charset="0"/>
                <a:cs typeface="Calibri" panose="020F0502020204030204" pitchFamily="34" charset="0"/>
              </a:rPr>
              <a:t>Portrait of Paul Calhoun</a:t>
            </a:r>
            <a:r>
              <a:rPr lang="en-US" sz="800" dirty="0">
                <a:latin typeface="Calibri" panose="020F0502020204030204" pitchFamily="34" charset="0"/>
                <a:cs typeface="Calibri" panose="020F0502020204030204" pitchFamily="34" charset="0"/>
              </a:rPr>
              <a:t>, 2018, Concordia University</a:t>
            </a:r>
          </a:p>
          <a:p>
            <a:r>
              <a:rPr lang="en-US" sz="800" dirty="0">
                <a:latin typeface="Calibri" panose="020F0502020204030204" pitchFamily="34" charset="0"/>
                <a:cs typeface="Calibri" panose="020F0502020204030204" pitchFamily="34" charset="0"/>
              </a:rPr>
              <a:t>blog.cuw.edu/a-snapshot-of-the-future-a-conversation-with-</a:t>
            </a:r>
            <a:r>
              <a:rPr lang="en-US" sz="800" dirty="0" err="1">
                <a:latin typeface="Calibri" panose="020F0502020204030204" pitchFamily="34" charset="0"/>
                <a:cs typeface="Calibri" panose="020F0502020204030204" pitchFamily="34" charset="0"/>
              </a:rPr>
              <a:t>paul</a:t>
            </a:r>
            <a:r>
              <a:rPr lang="en-US" sz="800" dirty="0">
                <a:latin typeface="Calibri" panose="020F0502020204030204" pitchFamily="34" charset="0"/>
                <a:cs typeface="Calibri" panose="020F0502020204030204" pitchFamily="34" charset="0"/>
              </a:rPr>
              <a:t>-</a:t>
            </a:r>
            <a:r>
              <a:rPr lang="en-US" sz="800" dirty="0" err="1">
                <a:latin typeface="Calibri" panose="020F0502020204030204" pitchFamily="34" charset="0"/>
                <a:cs typeface="Calibri" panose="020F0502020204030204" pitchFamily="34" charset="0"/>
              </a:rPr>
              <a:t>calhoun</a:t>
            </a:r>
            <a:r>
              <a:rPr lang="en-US" sz="800" dirty="0">
                <a:latin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A1817484-2844-4EF3-90C2-76992B34F857}"/>
              </a:ext>
            </a:extLst>
          </p:cNvPr>
          <p:cNvSpPr txBox="1"/>
          <p:nvPr/>
        </p:nvSpPr>
        <p:spPr>
          <a:xfrm>
            <a:off x="3764059" y="2000124"/>
            <a:ext cx="8253779" cy="193899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dirty="0">
                <a:latin typeface="Calibri" panose="020F0502020204030204" pitchFamily="34" charset="0"/>
                <a:cs typeface="Calibri" panose="020F0502020204030204" pitchFamily="34" charset="0"/>
              </a:rPr>
              <a:t>While both Fan Ho and Paul Calhoun are internationally recognized photographers, Paul Calhoun resides locally in Milwaukee, Wisconsin. Besides knowing that he resides in the same city as myself there is not a wealth of knowledge on his childhood and his influences. However, Paul Calhoun earned a Master of Fine Arts Degree from the City University of New York in 1983 but ended up becoming a community/political organizer. Similar to Fan Ho photography was not his chosen medium, but when he was 25 and was feeling rather uninspired with his organizational work he began to take photos for the different organizations he worked for. Later he began to discover the artistic and personal side of photography and became very displeased with working commercially. Due to the lack of development on the newer age of digital cameras, Paul Calhoun also worked with 35mm film and drew his initial inspiration from the work of W. Eugene Smith, an American photojournalist.  Paul Calhoun doesn’t use a specific process or technique when it comes to taking photos, he rather develops an idea or theme that regards a location or situation and then proceeds to read and research on this topic before going out to shoot it. </a:t>
            </a:r>
          </a:p>
        </p:txBody>
      </p:sp>
      <p:sp>
        <p:nvSpPr>
          <p:cNvPr id="12" name="TextBox 11">
            <a:extLst>
              <a:ext uri="{FF2B5EF4-FFF2-40B4-BE49-F238E27FC236}">
                <a16:creationId xmlns:a16="http://schemas.microsoft.com/office/drawing/2014/main" id="{773EB9CA-28AD-4493-89C8-A90155804138}"/>
              </a:ext>
            </a:extLst>
          </p:cNvPr>
          <p:cNvSpPr txBox="1"/>
          <p:nvPr/>
        </p:nvSpPr>
        <p:spPr>
          <a:xfrm>
            <a:off x="3764061" y="5360991"/>
            <a:ext cx="4713191" cy="120032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latin typeface="Calibri" panose="020F0502020204030204" pitchFamily="34" charset="0"/>
                <a:cs typeface="Calibri" panose="020F0502020204030204" pitchFamily="34" charset="0"/>
              </a:rPr>
              <a:t>“</a:t>
            </a:r>
            <a:r>
              <a:rPr lang="en-US" i="1" dirty="0">
                <a:latin typeface="Calibri" panose="020F0502020204030204" pitchFamily="34" charset="0"/>
                <a:cs typeface="Calibri" panose="020F0502020204030204" pitchFamily="34" charset="0"/>
              </a:rPr>
              <a:t>While shooting I work at being responsive to what is around me, and trust that in the end the photographs will be reflective of who I am..</a:t>
            </a:r>
            <a:r>
              <a:rPr lang="en-US" dirty="0">
                <a:latin typeface="Calibri" panose="020F0502020204030204" pitchFamily="34" charset="0"/>
                <a:cs typeface="Calibri" panose="020F0502020204030204" pitchFamily="34" charset="0"/>
              </a:rPr>
              <a:t>.” – Paul Calhoun</a:t>
            </a:r>
          </a:p>
        </p:txBody>
      </p:sp>
      <p:pic>
        <p:nvPicPr>
          <p:cNvPr id="3" name="Picture 2">
            <a:extLst>
              <a:ext uri="{FF2B5EF4-FFF2-40B4-BE49-F238E27FC236}">
                <a16:creationId xmlns:a16="http://schemas.microsoft.com/office/drawing/2014/main" id="{6BF899C6-6818-4CDD-885F-E1A2539BFCA1}"/>
              </a:ext>
            </a:extLst>
          </p:cNvPr>
          <p:cNvPicPr>
            <a:picLocks noChangeAspect="1"/>
          </p:cNvPicPr>
          <p:nvPr/>
        </p:nvPicPr>
        <p:blipFill>
          <a:blip r:embed="rId2">
            <a:grayscl/>
          </a:blip>
          <a:stretch>
            <a:fillRect/>
          </a:stretch>
        </p:blipFill>
        <p:spPr>
          <a:xfrm>
            <a:off x="174164" y="1320757"/>
            <a:ext cx="3413125" cy="2047875"/>
          </a:xfrm>
          <a:prstGeom prst="rect">
            <a:avLst/>
          </a:prstGeom>
        </p:spPr>
      </p:pic>
      <p:pic>
        <p:nvPicPr>
          <p:cNvPr id="6" name="Picture 5">
            <a:extLst>
              <a:ext uri="{FF2B5EF4-FFF2-40B4-BE49-F238E27FC236}">
                <a16:creationId xmlns:a16="http://schemas.microsoft.com/office/drawing/2014/main" id="{13B07A53-E1FC-41AB-B64D-A7A6B6236912}"/>
              </a:ext>
            </a:extLst>
          </p:cNvPr>
          <p:cNvPicPr>
            <a:picLocks noChangeAspect="1"/>
          </p:cNvPicPr>
          <p:nvPr/>
        </p:nvPicPr>
        <p:blipFill>
          <a:blip r:embed="rId3"/>
          <a:stretch>
            <a:fillRect/>
          </a:stretch>
        </p:blipFill>
        <p:spPr>
          <a:xfrm>
            <a:off x="8654781" y="4048000"/>
            <a:ext cx="3363057" cy="2234565"/>
          </a:xfrm>
          <a:prstGeom prst="rect">
            <a:avLst/>
          </a:prstGeom>
        </p:spPr>
      </p:pic>
      <p:sp>
        <p:nvSpPr>
          <p:cNvPr id="13" name="TextBox 12">
            <a:extLst>
              <a:ext uri="{FF2B5EF4-FFF2-40B4-BE49-F238E27FC236}">
                <a16:creationId xmlns:a16="http://schemas.microsoft.com/office/drawing/2014/main" id="{06E01F30-39E2-426A-A4F1-6CBE1A317956}"/>
              </a:ext>
            </a:extLst>
          </p:cNvPr>
          <p:cNvSpPr txBox="1"/>
          <p:nvPr/>
        </p:nvSpPr>
        <p:spPr>
          <a:xfrm>
            <a:off x="8654781" y="6325361"/>
            <a:ext cx="3363057"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Unemployed</a:t>
            </a:r>
            <a:r>
              <a:rPr lang="en-US" sz="800" dirty="0">
                <a:latin typeface="Calibri" panose="020F0502020204030204" pitchFamily="34" charset="0"/>
                <a:cs typeface="Calibri" panose="020F0502020204030204" pitchFamily="34" charset="0"/>
              </a:rPr>
              <a:t>, Paul Calhoun</a:t>
            </a:r>
          </a:p>
        </p:txBody>
      </p:sp>
      <p:pic>
        <p:nvPicPr>
          <p:cNvPr id="8" name="Picture 7">
            <a:extLst>
              <a:ext uri="{FF2B5EF4-FFF2-40B4-BE49-F238E27FC236}">
                <a16:creationId xmlns:a16="http://schemas.microsoft.com/office/drawing/2014/main" id="{9A5CE34B-6BCA-4F6B-A273-A5975BC63B70}"/>
              </a:ext>
            </a:extLst>
          </p:cNvPr>
          <p:cNvPicPr>
            <a:picLocks noChangeAspect="1"/>
          </p:cNvPicPr>
          <p:nvPr/>
        </p:nvPicPr>
        <p:blipFill>
          <a:blip r:embed="rId4"/>
          <a:stretch>
            <a:fillRect/>
          </a:stretch>
        </p:blipFill>
        <p:spPr>
          <a:xfrm>
            <a:off x="174162" y="3948661"/>
            <a:ext cx="3413127" cy="2267833"/>
          </a:xfrm>
          <a:prstGeom prst="rect">
            <a:avLst/>
          </a:prstGeom>
        </p:spPr>
      </p:pic>
      <p:sp>
        <p:nvSpPr>
          <p:cNvPr id="14" name="TextBox 13">
            <a:extLst>
              <a:ext uri="{FF2B5EF4-FFF2-40B4-BE49-F238E27FC236}">
                <a16:creationId xmlns:a16="http://schemas.microsoft.com/office/drawing/2014/main" id="{3E4AC5EF-7D23-460E-873E-7C4750BD34E0}"/>
              </a:ext>
            </a:extLst>
          </p:cNvPr>
          <p:cNvSpPr txBox="1"/>
          <p:nvPr/>
        </p:nvSpPr>
        <p:spPr>
          <a:xfrm>
            <a:off x="174162" y="6345875"/>
            <a:ext cx="3413127"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Counting Change</a:t>
            </a:r>
            <a:r>
              <a:rPr lang="en-US" sz="800" dirty="0">
                <a:latin typeface="Calibri" panose="020F0502020204030204" pitchFamily="34" charset="0"/>
                <a:cs typeface="Calibri" panose="020F0502020204030204" pitchFamily="34" charset="0"/>
              </a:rPr>
              <a:t>, Paul Calhoun</a:t>
            </a:r>
          </a:p>
        </p:txBody>
      </p:sp>
      <p:sp>
        <p:nvSpPr>
          <p:cNvPr id="15" name="TextBox 14">
            <a:extLst>
              <a:ext uri="{FF2B5EF4-FFF2-40B4-BE49-F238E27FC236}">
                <a16:creationId xmlns:a16="http://schemas.microsoft.com/office/drawing/2014/main" id="{57ECA6BA-3D3E-44D8-A19E-86F288184D41}"/>
              </a:ext>
            </a:extLst>
          </p:cNvPr>
          <p:cNvSpPr txBox="1"/>
          <p:nvPr/>
        </p:nvSpPr>
        <p:spPr>
          <a:xfrm>
            <a:off x="3764059" y="4047999"/>
            <a:ext cx="4713191" cy="120032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dirty="0">
                <a:latin typeface="Calibri" panose="020F0502020204030204" pitchFamily="34" charset="0"/>
                <a:cs typeface="Calibri" panose="020F0502020204030204" pitchFamily="34" charset="0"/>
              </a:rPr>
              <a:t>He tends to work on extended projects so that he can go back and revisit a location or situation to get a new set of eyes on it. He takes photos of people that have commonly untold stories such as the homeless, or immigrants. His wife is an immigrant and this has driven him to pursue giving and creating for minorities and children at disadvantage in Milwaukee, Wisconsin. Many pieces depict emotional aspects of life.</a:t>
            </a:r>
          </a:p>
        </p:txBody>
      </p:sp>
    </p:spTree>
    <p:extLst>
      <p:ext uri="{BB962C8B-B14F-4D97-AF65-F5344CB8AC3E}">
        <p14:creationId xmlns:p14="http://schemas.microsoft.com/office/powerpoint/2010/main" val="3110791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EB3-4BEE-4659-BC3C-1313F2A641DF}"/>
              </a:ext>
            </a:extLst>
          </p:cNvPr>
          <p:cNvSpPr>
            <a:spLocks noGrp="1"/>
          </p:cNvSpPr>
          <p:nvPr>
            <p:ph type="title"/>
          </p:nvPr>
        </p:nvSpPr>
        <p:spPr>
          <a:xfrm>
            <a:off x="904890" y="582437"/>
            <a:ext cx="10382221" cy="957395"/>
          </a:xfrm>
        </p:spPr>
        <p:txBody>
          <a:bodyPr>
            <a:normAutofit fontScale="90000"/>
          </a:bodyPr>
          <a:lstStyle/>
          <a:p>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Analysis of Calhoun’s Formal Qualities</a:t>
            </a:r>
            <a:endParaRPr lang="en-US" u="sng" dirty="0"/>
          </a:p>
        </p:txBody>
      </p:sp>
      <p:sp>
        <p:nvSpPr>
          <p:cNvPr id="11" name="TextBox 10">
            <a:extLst>
              <a:ext uri="{FF2B5EF4-FFF2-40B4-BE49-F238E27FC236}">
                <a16:creationId xmlns:a16="http://schemas.microsoft.com/office/drawing/2014/main" id="{A1817484-2844-4EF3-90C2-76992B34F857}"/>
              </a:ext>
            </a:extLst>
          </p:cNvPr>
          <p:cNvSpPr txBox="1"/>
          <p:nvPr/>
        </p:nvSpPr>
        <p:spPr>
          <a:xfrm>
            <a:off x="364634" y="4494803"/>
            <a:ext cx="3413127" cy="230832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b="1" u="sng" dirty="0">
                <a:latin typeface="Calibri" panose="020F0502020204030204" pitchFamily="34" charset="0"/>
                <a:cs typeface="Calibri" panose="020F0502020204030204" pitchFamily="34" charset="0"/>
              </a:rPr>
              <a:t>Composition</a:t>
            </a:r>
            <a:r>
              <a:rPr lang="en-US" sz="1200" dirty="0">
                <a:latin typeface="Calibri" panose="020F0502020204030204" pitchFamily="34" charset="0"/>
                <a:cs typeface="Calibri" panose="020F0502020204030204" pitchFamily="34" charset="0"/>
              </a:rPr>
              <a:t>: Paul Calhoun composes his shots in many different ways as to appeal to different emotions and tell different stories. In this shot you can see he has isolated the subject show that he is alone in his struggle to find employment. Not only that the man faces away from the camera with his face directed at the ground which plays on the feelings of shame or guilt regarding the issue. Many of his shots are </a:t>
            </a:r>
            <a:r>
              <a:rPr lang="en-US" sz="1200" b="1" u="sng" dirty="0">
                <a:latin typeface="Calibri" panose="020F0502020204030204" pitchFamily="34" charset="0"/>
                <a:cs typeface="Calibri" panose="020F0502020204030204" pitchFamily="34" charset="0"/>
              </a:rPr>
              <a:t>asymmetrical</a:t>
            </a:r>
            <a:r>
              <a:rPr lang="en-US" sz="1200" dirty="0">
                <a:latin typeface="Calibri" panose="020F0502020204030204" pitchFamily="34" charset="0"/>
                <a:cs typeface="Calibri" panose="020F0502020204030204" pitchFamily="34" charset="0"/>
              </a:rPr>
              <a:t> which forces the audience to search about the photo. Many subjects are shrouded in shadows to convey the darkness of their situation.</a:t>
            </a:r>
          </a:p>
        </p:txBody>
      </p:sp>
      <p:pic>
        <p:nvPicPr>
          <p:cNvPr id="6" name="Picture 5">
            <a:extLst>
              <a:ext uri="{FF2B5EF4-FFF2-40B4-BE49-F238E27FC236}">
                <a16:creationId xmlns:a16="http://schemas.microsoft.com/office/drawing/2014/main" id="{13B07A53-E1FC-41AB-B64D-A7A6B6236912}"/>
              </a:ext>
            </a:extLst>
          </p:cNvPr>
          <p:cNvPicPr>
            <a:picLocks noChangeAspect="1"/>
          </p:cNvPicPr>
          <p:nvPr/>
        </p:nvPicPr>
        <p:blipFill>
          <a:blip r:embed="rId2"/>
          <a:stretch>
            <a:fillRect/>
          </a:stretch>
        </p:blipFill>
        <p:spPr>
          <a:xfrm>
            <a:off x="364634" y="1955585"/>
            <a:ext cx="3413127" cy="2267833"/>
          </a:xfrm>
          <a:prstGeom prst="rect">
            <a:avLst/>
          </a:prstGeom>
        </p:spPr>
      </p:pic>
      <p:sp>
        <p:nvSpPr>
          <p:cNvPr id="13" name="TextBox 12">
            <a:extLst>
              <a:ext uri="{FF2B5EF4-FFF2-40B4-BE49-F238E27FC236}">
                <a16:creationId xmlns:a16="http://schemas.microsoft.com/office/drawing/2014/main" id="{06E01F30-39E2-426A-A4F1-6CBE1A317956}"/>
              </a:ext>
            </a:extLst>
          </p:cNvPr>
          <p:cNvSpPr txBox="1"/>
          <p:nvPr/>
        </p:nvSpPr>
        <p:spPr>
          <a:xfrm>
            <a:off x="364634" y="4279357"/>
            <a:ext cx="3413127"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Unemployed</a:t>
            </a:r>
            <a:r>
              <a:rPr lang="en-US" sz="800" dirty="0">
                <a:latin typeface="Calibri" panose="020F0502020204030204" pitchFamily="34" charset="0"/>
                <a:cs typeface="Calibri" panose="020F0502020204030204" pitchFamily="34" charset="0"/>
              </a:rPr>
              <a:t>, Paul Calhoun</a:t>
            </a:r>
          </a:p>
        </p:txBody>
      </p:sp>
      <p:pic>
        <p:nvPicPr>
          <p:cNvPr id="8" name="Picture 7">
            <a:extLst>
              <a:ext uri="{FF2B5EF4-FFF2-40B4-BE49-F238E27FC236}">
                <a16:creationId xmlns:a16="http://schemas.microsoft.com/office/drawing/2014/main" id="{9A5CE34B-6BCA-4F6B-A273-A5975BC63B70}"/>
              </a:ext>
            </a:extLst>
          </p:cNvPr>
          <p:cNvPicPr>
            <a:picLocks noChangeAspect="1"/>
          </p:cNvPicPr>
          <p:nvPr/>
        </p:nvPicPr>
        <p:blipFill>
          <a:blip r:embed="rId3"/>
          <a:stretch>
            <a:fillRect/>
          </a:stretch>
        </p:blipFill>
        <p:spPr>
          <a:xfrm>
            <a:off x="4366298" y="1955585"/>
            <a:ext cx="3413127" cy="2267833"/>
          </a:xfrm>
          <a:prstGeom prst="rect">
            <a:avLst/>
          </a:prstGeom>
        </p:spPr>
      </p:pic>
      <p:sp>
        <p:nvSpPr>
          <p:cNvPr id="14" name="TextBox 13">
            <a:extLst>
              <a:ext uri="{FF2B5EF4-FFF2-40B4-BE49-F238E27FC236}">
                <a16:creationId xmlns:a16="http://schemas.microsoft.com/office/drawing/2014/main" id="{3E4AC5EF-7D23-460E-873E-7C4750BD34E0}"/>
              </a:ext>
            </a:extLst>
          </p:cNvPr>
          <p:cNvSpPr txBox="1"/>
          <p:nvPr/>
        </p:nvSpPr>
        <p:spPr>
          <a:xfrm>
            <a:off x="4366298" y="4279360"/>
            <a:ext cx="3413127"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Counting Change</a:t>
            </a:r>
            <a:r>
              <a:rPr lang="en-US" sz="800" dirty="0">
                <a:latin typeface="Calibri" panose="020F0502020204030204" pitchFamily="34" charset="0"/>
                <a:cs typeface="Calibri" panose="020F0502020204030204" pitchFamily="34" charset="0"/>
              </a:rPr>
              <a:t>, Paul Calhoun</a:t>
            </a:r>
          </a:p>
        </p:txBody>
      </p:sp>
      <p:pic>
        <p:nvPicPr>
          <p:cNvPr id="4" name="Picture 3">
            <a:extLst>
              <a:ext uri="{FF2B5EF4-FFF2-40B4-BE49-F238E27FC236}">
                <a16:creationId xmlns:a16="http://schemas.microsoft.com/office/drawing/2014/main" id="{E8784E2D-2F3C-4430-8887-6D48B815CDB6}"/>
              </a:ext>
            </a:extLst>
          </p:cNvPr>
          <p:cNvPicPr>
            <a:picLocks noChangeAspect="1"/>
          </p:cNvPicPr>
          <p:nvPr/>
        </p:nvPicPr>
        <p:blipFill>
          <a:blip r:embed="rId4"/>
          <a:stretch>
            <a:fillRect/>
          </a:stretch>
        </p:blipFill>
        <p:spPr>
          <a:xfrm>
            <a:off x="8367961" y="1955585"/>
            <a:ext cx="3459407" cy="2267833"/>
          </a:xfrm>
          <a:prstGeom prst="rect">
            <a:avLst/>
          </a:prstGeom>
        </p:spPr>
      </p:pic>
      <p:sp>
        <p:nvSpPr>
          <p:cNvPr id="17" name="TextBox 16">
            <a:extLst>
              <a:ext uri="{FF2B5EF4-FFF2-40B4-BE49-F238E27FC236}">
                <a16:creationId xmlns:a16="http://schemas.microsoft.com/office/drawing/2014/main" id="{39768506-376B-4E8C-80A3-F2D140FBDB85}"/>
              </a:ext>
            </a:extLst>
          </p:cNvPr>
          <p:cNvSpPr txBox="1"/>
          <p:nvPr/>
        </p:nvSpPr>
        <p:spPr>
          <a:xfrm>
            <a:off x="8367961" y="4279357"/>
            <a:ext cx="3413127"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RR Station</a:t>
            </a:r>
            <a:r>
              <a:rPr lang="en-US" sz="800" dirty="0">
                <a:latin typeface="Calibri" panose="020F0502020204030204" pitchFamily="34" charset="0"/>
                <a:cs typeface="Calibri" panose="020F0502020204030204" pitchFamily="34" charset="0"/>
              </a:rPr>
              <a:t>, Paul Calhoun</a:t>
            </a:r>
          </a:p>
        </p:txBody>
      </p:sp>
      <p:sp>
        <p:nvSpPr>
          <p:cNvPr id="18" name="TextBox 17">
            <a:extLst>
              <a:ext uri="{FF2B5EF4-FFF2-40B4-BE49-F238E27FC236}">
                <a16:creationId xmlns:a16="http://schemas.microsoft.com/office/drawing/2014/main" id="{64F7E3AB-11F6-49AA-A21F-1CAE8BAE014C}"/>
              </a:ext>
            </a:extLst>
          </p:cNvPr>
          <p:cNvSpPr txBox="1"/>
          <p:nvPr/>
        </p:nvSpPr>
        <p:spPr>
          <a:xfrm>
            <a:off x="4366298" y="4494804"/>
            <a:ext cx="3413127" cy="230832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b="1" u="sng" dirty="0">
                <a:latin typeface="Calibri" panose="020F0502020204030204" pitchFamily="34" charset="0"/>
                <a:cs typeface="Calibri" panose="020F0502020204030204" pitchFamily="34" charset="0"/>
              </a:rPr>
              <a:t>Color</a:t>
            </a:r>
            <a:r>
              <a:rPr lang="en-US" sz="1200" dirty="0">
                <a:latin typeface="Calibri" panose="020F0502020204030204" pitchFamily="34" charset="0"/>
                <a:cs typeface="Calibri" panose="020F0502020204030204" pitchFamily="34" charset="0"/>
              </a:rPr>
              <a:t>: Calhoun shoots in both color film and black and white however the majority of his portfolio is purely black and white and he has stated that it is his preferred medium of photography. Many of his pieces feature dark </a:t>
            </a:r>
            <a:r>
              <a:rPr lang="en-US" sz="1200" b="1" u="sng" dirty="0">
                <a:latin typeface="Calibri" panose="020F0502020204030204" pitchFamily="34" charset="0"/>
                <a:cs typeface="Calibri" panose="020F0502020204030204" pitchFamily="34" charset="0"/>
              </a:rPr>
              <a:t>tones</a:t>
            </a:r>
            <a:r>
              <a:rPr lang="en-US" sz="1200" dirty="0">
                <a:latin typeface="Calibri" panose="020F0502020204030204" pitchFamily="34" charset="0"/>
                <a:cs typeface="Calibri" panose="020F0502020204030204" pitchFamily="34" charset="0"/>
              </a:rPr>
              <a:t> to convey a theme of human struggles not being brought to light and discussed because it is not socially accepted in America. Calhoun shoots in film and pushes many of his shots to have darker shadows and whiter lights as to create heavy </a:t>
            </a:r>
            <a:r>
              <a:rPr lang="en-US" sz="1200" b="1" u="sng" dirty="0">
                <a:latin typeface="Calibri" panose="020F0502020204030204" pitchFamily="34" charset="0"/>
                <a:cs typeface="Calibri" panose="020F0502020204030204" pitchFamily="34" charset="0"/>
              </a:rPr>
              <a:t>contrasts</a:t>
            </a:r>
            <a:r>
              <a:rPr lang="en-US" sz="1200" dirty="0">
                <a:latin typeface="Calibri" panose="020F0502020204030204" pitchFamily="34" charset="0"/>
                <a:cs typeface="Calibri" panose="020F0502020204030204" pitchFamily="34" charset="0"/>
              </a:rPr>
              <a:t> that show the contrast between the economic and racial classes that society enforces. </a:t>
            </a:r>
          </a:p>
        </p:txBody>
      </p:sp>
      <p:sp>
        <p:nvSpPr>
          <p:cNvPr id="19" name="TextBox 18">
            <a:extLst>
              <a:ext uri="{FF2B5EF4-FFF2-40B4-BE49-F238E27FC236}">
                <a16:creationId xmlns:a16="http://schemas.microsoft.com/office/drawing/2014/main" id="{2E7BFEF7-B8A6-4534-8833-1FFE510EA7FD}"/>
              </a:ext>
            </a:extLst>
          </p:cNvPr>
          <p:cNvSpPr txBox="1"/>
          <p:nvPr/>
        </p:nvSpPr>
        <p:spPr>
          <a:xfrm>
            <a:off x="8367961" y="4494803"/>
            <a:ext cx="3413127" cy="230832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b="1" u="sng" dirty="0">
                <a:latin typeface="Calibri" panose="020F0502020204030204" pitchFamily="34" charset="0"/>
                <a:cs typeface="Calibri" panose="020F0502020204030204" pitchFamily="34" charset="0"/>
              </a:rPr>
              <a:t>Context</a:t>
            </a:r>
            <a:r>
              <a:rPr lang="en-US" sz="1200" dirty="0">
                <a:latin typeface="Calibri" panose="020F0502020204030204" pitchFamily="34" charset="0"/>
                <a:cs typeface="Calibri" panose="020F0502020204030204" pitchFamily="34" charset="0"/>
              </a:rPr>
              <a:t>: Without the titles to his work it would be very confusing to understand what message Calhoun is trying to communicate with a photo, however with his </a:t>
            </a:r>
            <a:r>
              <a:rPr lang="en-US" sz="1200" b="1" u="sng" dirty="0">
                <a:latin typeface="Calibri" panose="020F0502020204030204" pitchFamily="34" charset="0"/>
                <a:cs typeface="Calibri" panose="020F0502020204030204" pitchFamily="34" charset="0"/>
              </a:rPr>
              <a:t>expressionist</a:t>
            </a:r>
            <a:r>
              <a:rPr lang="en-US" sz="1200" dirty="0">
                <a:latin typeface="Calibri" panose="020F0502020204030204" pitchFamily="34" charset="0"/>
                <a:cs typeface="Calibri" panose="020F0502020204030204" pitchFamily="34" charset="0"/>
              </a:rPr>
              <a:t> style the emotion being illustrated is always clear to the viewer. In this piece </a:t>
            </a:r>
            <a:r>
              <a:rPr lang="en-US" sz="1200" i="1" dirty="0">
                <a:latin typeface="Calibri" panose="020F0502020204030204" pitchFamily="34" charset="0"/>
                <a:cs typeface="Calibri" panose="020F0502020204030204" pitchFamily="34" charset="0"/>
              </a:rPr>
              <a:t>RR Station </a:t>
            </a:r>
            <a:r>
              <a:rPr lang="en-US" sz="1200" dirty="0">
                <a:latin typeface="Calibri" panose="020F0502020204030204" pitchFamily="34" charset="0"/>
                <a:cs typeface="Calibri" panose="020F0502020204030204" pitchFamily="34" charset="0"/>
              </a:rPr>
              <a:t>you can see a man sleeping on a bench alone, this conveys a bit of </a:t>
            </a:r>
            <a:r>
              <a:rPr lang="en-US" sz="1200" b="1" u="sng" dirty="0">
                <a:latin typeface="Calibri" panose="020F0502020204030204" pitchFamily="34" charset="0"/>
                <a:cs typeface="Calibri" panose="020F0502020204030204" pitchFamily="34" charset="0"/>
              </a:rPr>
              <a:t>irony</a:t>
            </a:r>
            <a:r>
              <a:rPr lang="en-US" sz="1200" dirty="0">
                <a:latin typeface="Calibri" panose="020F0502020204030204" pitchFamily="34" charset="0"/>
                <a:cs typeface="Calibri" panose="020F0502020204030204" pitchFamily="34" charset="0"/>
              </a:rPr>
              <a:t> seeing as railroad stations are typically full of people that are travelling. However, it is clear that this man has missed the train of life and now has made the station a home. A common </a:t>
            </a:r>
            <a:r>
              <a:rPr lang="en-US" sz="1200" b="1" u="sng" dirty="0">
                <a:latin typeface="Calibri" panose="020F0502020204030204" pitchFamily="34" charset="0"/>
                <a:cs typeface="Calibri" panose="020F0502020204030204" pitchFamily="34" charset="0"/>
              </a:rPr>
              <a:t>theme</a:t>
            </a:r>
            <a:r>
              <a:rPr lang="en-US" sz="1200" dirty="0">
                <a:latin typeface="Calibri" panose="020F0502020204030204" pitchFamily="34" charset="0"/>
                <a:cs typeface="Calibri" panose="020F0502020204030204" pitchFamily="34" charset="0"/>
              </a:rPr>
              <a:t> in his work is struggle, and that is his framework for context. </a:t>
            </a:r>
          </a:p>
        </p:txBody>
      </p:sp>
    </p:spTree>
    <p:extLst>
      <p:ext uri="{BB962C8B-B14F-4D97-AF65-F5344CB8AC3E}">
        <p14:creationId xmlns:p14="http://schemas.microsoft.com/office/powerpoint/2010/main" val="344845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EB3-4BEE-4659-BC3C-1313F2A641DF}"/>
              </a:ext>
            </a:extLst>
          </p:cNvPr>
          <p:cNvSpPr>
            <a:spLocks noGrp="1"/>
          </p:cNvSpPr>
          <p:nvPr>
            <p:ph type="title"/>
          </p:nvPr>
        </p:nvSpPr>
        <p:spPr>
          <a:xfrm>
            <a:off x="904890" y="582437"/>
            <a:ext cx="10382221" cy="957395"/>
          </a:xfrm>
        </p:spPr>
        <p:txBody>
          <a:bodyPr>
            <a:normAutofit fontScale="90000"/>
          </a:bodyPr>
          <a:lstStyle/>
          <a:p>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Interpretation of function and purpose </a:t>
            </a:r>
            <a:endParaRPr lang="en-US" u="sng" dirty="0"/>
          </a:p>
        </p:txBody>
      </p:sp>
      <p:sp>
        <p:nvSpPr>
          <p:cNvPr id="11" name="TextBox 10">
            <a:extLst>
              <a:ext uri="{FF2B5EF4-FFF2-40B4-BE49-F238E27FC236}">
                <a16:creationId xmlns:a16="http://schemas.microsoft.com/office/drawing/2014/main" id="{A1817484-2844-4EF3-90C2-76992B34F857}"/>
              </a:ext>
            </a:extLst>
          </p:cNvPr>
          <p:cNvSpPr txBox="1"/>
          <p:nvPr/>
        </p:nvSpPr>
        <p:spPr>
          <a:xfrm>
            <a:off x="176169" y="2082477"/>
            <a:ext cx="3413127" cy="189282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300" i="1" dirty="0">
                <a:latin typeface="Calibri" panose="020F0502020204030204" pitchFamily="34" charset="0"/>
                <a:cs typeface="Calibri" panose="020F0502020204030204" pitchFamily="34" charset="0"/>
              </a:rPr>
              <a:t>Unemployed </a:t>
            </a:r>
            <a:r>
              <a:rPr lang="en-US" sz="1300" dirty="0">
                <a:latin typeface="Calibri" panose="020F0502020204030204" pitchFamily="34" charset="0"/>
                <a:cs typeface="Calibri" panose="020F0502020204030204" pitchFamily="34" charset="0"/>
              </a:rPr>
              <a:t>by Paul Calhoun holds some very sobering themes that seek to enlighten the viewer about the struggles of those around you that do not have a voice. This wall that may typically be filled with advertisements or events and happenings is now bleak and out of order. The wall is no longer a news source and thus the man has no reason to look up and is now caught gazing hopelessly at the ground. </a:t>
            </a:r>
            <a:endParaRPr lang="en-US" sz="1300" i="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3B07A53-E1FC-41AB-B64D-A7A6B6236912}"/>
              </a:ext>
            </a:extLst>
          </p:cNvPr>
          <p:cNvPicPr>
            <a:picLocks noChangeAspect="1"/>
          </p:cNvPicPr>
          <p:nvPr/>
        </p:nvPicPr>
        <p:blipFill rotWithShape="1">
          <a:blip r:embed="rId2"/>
          <a:srcRect l="36610" t="1002" r="31935" b="65628"/>
          <a:stretch/>
        </p:blipFill>
        <p:spPr>
          <a:xfrm>
            <a:off x="3816991" y="2082477"/>
            <a:ext cx="2704271" cy="1906134"/>
          </a:xfrm>
          <a:prstGeom prst="rect">
            <a:avLst/>
          </a:prstGeom>
        </p:spPr>
      </p:pic>
      <p:sp>
        <p:nvSpPr>
          <p:cNvPr id="13" name="TextBox 12">
            <a:extLst>
              <a:ext uri="{FF2B5EF4-FFF2-40B4-BE49-F238E27FC236}">
                <a16:creationId xmlns:a16="http://schemas.microsoft.com/office/drawing/2014/main" id="{06E01F30-39E2-426A-A4F1-6CBE1A317956}"/>
              </a:ext>
            </a:extLst>
          </p:cNvPr>
          <p:cNvSpPr txBox="1"/>
          <p:nvPr/>
        </p:nvSpPr>
        <p:spPr>
          <a:xfrm>
            <a:off x="3822584" y="6561921"/>
            <a:ext cx="3413127"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Unemployed</a:t>
            </a:r>
            <a:r>
              <a:rPr lang="en-US" sz="800" dirty="0">
                <a:latin typeface="Calibri" panose="020F0502020204030204" pitchFamily="34" charset="0"/>
                <a:cs typeface="Calibri" panose="020F0502020204030204" pitchFamily="34" charset="0"/>
              </a:rPr>
              <a:t>, Paul Calhoun</a:t>
            </a:r>
          </a:p>
        </p:txBody>
      </p:sp>
      <p:pic>
        <p:nvPicPr>
          <p:cNvPr id="12" name="Picture 11">
            <a:extLst>
              <a:ext uri="{FF2B5EF4-FFF2-40B4-BE49-F238E27FC236}">
                <a16:creationId xmlns:a16="http://schemas.microsoft.com/office/drawing/2014/main" id="{D04177DB-DD58-4309-A68D-62094FBC167B}"/>
              </a:ext>
            </a:extLst>
          </p:cNvPr>
          <p:cNvPicPr>
            <a:picLocks noChangeAspect="1"/>
          </p:cNvPicPr>
          <p:nvPr/>
        </p:nvPicPr>
        <p:blipFill>
          <a:blip r:embed="rId2"/>
          <a:stretch>
            <a:fillRect/>
          </a:stretch>
        </p:blipFill>
        <p:spPr>
          <a:xfrm>
            <a:off x="3816991" y="4245756"/>
            <a:ext cx="3413127" cy="2267832"/>
          </a:xfrm>
          <a:prstGeom prst="rect">
            <a:avLst/>
          </a:prstGeom>
        </p:spPr>
      </p:pic>
      <p:pic>
        <p:nvPicPr>
          <p:cNvPr id="15" name="Picture 14">
            <a:extLst>
              <a:ext uri="{FF2B5EF4-FFF2-40B4-BE49-F238E27FC236}">
                <a16:creationId xmlns:a16="http://schemas.microsoft.com/office/drawing/2014/main" id="{F19B1041-728C-41AD-8DA2-02D4F18D1CA6}"/>
              </a:ext>
            </a:extLst>
          </p:cNvPr>
          <p:cNvPicPr>
            <a:picLocks noChangeAspect="1"/>
          </p:cNvPicPr>
          <p:nvPr/>
        </p:nvPicPr>
        <p:blipFill rotWithShape="1">
          <a:blip r:embed="rId2"/>
          <a:srcRect l="45638" t="24017" r="25851"/>
          <a:stretch/>
        </p:blipFill>
        <p:spPr>
          <a:xfrm>
            <a:off x="10519904" y="2104543"/>
            <a:ext cx="1495927" cy="2648914"/>
          </a:xfrm>
          <a:prstGeom prst="rect">
            <a:avLst/>
          </a:prstGeom>
        </p:spPr>
      </p:pic>
      <p:sp>
        <p:nvSpPr>
          <p:cNvPr id="16" name="TextBox 15">
            <a:extLst>
              <a:ext uri="{FF2B5EF4-FFF2-40B4-BE49-F238E27FC236}">
                <a16:creationId xmlns:a16="http://schemas.microsoft.com/office/drawing/2014/main" id="{B8F59008-7E51-4A81-BC3A-34D1696DFB60}"/>
              </a:ext>
            </a:extLst>
          </p:cNvPr>
          <p:cNvSpPr txBox="1"/>
          <p:nvPr/>
        </p:nvSpPr>
        <p:spPr>
          <a:xfrm>
            <a:off x="6748957" y="2104543"/>
            <a:ext cx="3413127" cy="209288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300" dirty="0">
                <a:latin typeface="Calibri" panose="020F0502020204030204" pitchFamily="34" charset="0"/>
                <a:cs typeface="Calibri" panose="020F0502020204030204" pitchFamily="34" charset="0"/>
              </a:rPr>
              <a:t>Interestingly enough Calhoun has decided to photograph a single person for this piece centered around unemployment. Only one person is used to show that they </a:t>
            </a:r>
            <a:r>
              <a:rPr lang="en-US" sz="1300" b="1" u="sng" dirty="0">
                <a:latin typeface="Calibri" panose="020F0502020204030204" pitchFamily="34" charset="0"/>
                <a:cs typeface="Calibri" panose="020F0502020204030204" pitchFamily="34" charset="0"/>
              </a:rPr>
              <a:t>struggle alone</a:t>
            </a:r>
            <a:r>
              <a:rPr lang="en-US" sz="1300" dirty="0">
                <a:latin typeface="Calibri" panose="020F0502020204030204" pitchFamily="34" charset="0"/>
                <a:cs typeface="Calibri" panose="020F0502020204030204" pitchFamily="34" charset="0"/>
              </a:rPr>
              <a:t> and many times cannot find help to become employed again. Additionally the subject is formally dressed man, men are often seen as providers by society and when a man loses his work it may seem like he has lost everything and thus stays in uniform. </a:t>
            </a:r>
          </a:p>
        </p:txBody>
      </p:sp>
      <p:sp>
        <p:nvSpPr>
          <p:cNvPr id="20" name="TextBox 19">
            <a:extLst>
              <a:ext uri="{FF2B5EF4-FFF2-40B4-BE49-F238E27FC236}">
                <a16:creationId xmlns:a16="http://schemas.microsoft.com/office/drawing/2014/main" id="{5575F114-C1C5-4282-8996-0AD9970E4CC9}"/>
              </a:ext>
            </a:extLst>
          </p:cNvPr>
          <p:cNvSpPr txBox="1"/>
          <p:nvPr/>
        </p:nvSpPr>
        <p:spPr>
          <a:xfrm>
            <a:off x="176169" y="4220864"/>
            <a:ext cx="3413127" cy="249299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300" dirty="0">
                <a:latin typeface="Calibri" panose="020F0502020204030204" pitchFamily="34" charset="0"/>
                <a:cs typeface="Calibri" panose="020F0502020204030204" pitchFamily="34" charset="0"/>
              </a:rPr>
              <a:t>When looking at the shot as a whole the drama becomes much more apparent. The </a:t>
            </a:r>
            <a:r>
              <a:rPr lang="en-US" sz="1300" b="1" u="sng" dirty="0">
                <a:latin typeface="Calibri" panose="020F0502020204030204" pitchFamily="34" charset="0"/>
                <a:cs typeface="Calibri" panose="020F0502020204030204" pitchFamily="34" charset="0"/>
              </a:rPr>
              <a:t>shadows</a:t>
            </a:r>
            <a:r>
              <a:rPr lang="en-US" sz="1300" dirty="0">
                <a:latin typeface="Calibri" panose="020F0502020204030204" pitchFamily="34" charset="0"/>
                <a:cs typeface="Calibri" panose="020F0502020204030204" pitchFamily="34" charset="0"/>
              </a:rPr>
              <a:t> are dark and soak up the light like a sponge, the man himself is even shrouded in shadows being cast by tall buildings. Perhaps the buildings shadowing him are meant to be interpreted as a rising upper class that is leaving the unemployed behind and without hope. In addition the man has his head dropped to the ground when clearly there is nothing to be looked at on the ground, because he has nothing to look forward to. </a:t>
            </a:r>
          </a:p>
        </p:txBody>
      </p:sp>
      <p:sp>
        <p:nvSpPr>
          <p:cNvPr id="21" name="TextBox 20">
            <a:extLst>
              <a:ext uri="{FF2B5EF4-FFF2-40B4-BE49-F238E27FC236}">
                <a16:creationId xmlns:a16="http://schemas.microsoft.com/office/drawing/2014/main" id="{82B2C3E1-DC43-40E8-8D68-3881E29716DF}"/>
              </a:ext>
            </a:extLst>
          </p:cNvPr>
          <p:cNvSpPr txBox="1"/>
          <p:nvPr/>
        </p:nvSpPr>
        <p:spPr>
          <a:xfrm>
            <a:off x="7538921" y="4941090"/>
            <a:ext cx="4476910" cy="169277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300" dirty="0">
                <a:latin typeface="Calibri" panose="020F0502020204030204" pitchFamily="34" charset="0"/>
                <a:cs typeface="Calibri" panose="020F0502020204030204" pitchFamily="34" charset="0"/>
              </a:rPr>
              <a:t>The barred windows show the insecurity of the area and help convey the job insecurity of the era. Many of </a:t>
            </a:r>
            <a:r>
              <a:rPr lang="en-US" sz="1300" dirty="0" err="1">
                <a:latin typeface="Calibri" panose="020F0502020204030204" pitchFamily="34" charset="0"/>
                <a:cs typeface="Calibri" panose="020F0502020204030204" pitchFamily="34" charset="0"/>
              </a:rPr>
              <a:t>Calhouns</a:t>
            </a:r>
            <a:r>
              <a:rPr lang="en-US" sz="1300" dirty="0">
                <a:latin typeface="Calibri" panose="020F0502020204030204" pitchFamily="34" charset="0"/>
                <a:cs typeface="Calibri" panose="020F0502020204030204" pitchFamily="34" charset="0"/>
              </a:rPr>
              <a:t> pieces and series seek to show the struggles of minorities, immigrants, the homeless, and in general those without a voice. The areas where these people live are often hostile and not safe, the bars show the barring of these people groups in modern society. Calhoun hopes to break down these walls by helping the voiceless have their struggles expressed. </a:t>
            </a:r>
          </a:p>
        </p:txBody>
      </p:sp>
      <p:cxnSp>
        <p:nvCxnSpPr>
          <p:cNvPr id="22" name="Straight Arrow Connector 21">
            <a:extLst>
              <a:ext uri="{FF2B5EF4-FFF2-40B4-BE49-F238E27FC236}">
                <a16:creationId xmlns:a16="http://schemas.microsoft.com/office/drawing/2014/main" id="{B796213E-9ADB-48DE-856F-0A81AEB71F4A}"/>
              </a:ext>
            </a:extLst>
          </p:cNvPr>
          <p:cNvCxnSpPr>
            <a:cxnSpLocks/>
            <a:stCxn id="21" idx="1"/>
            <a:endCxn id="23" idx="4"/>
          </p:cNvCxnSpPr>
          <p:nvPr/>
        </p:nvCxnSpPr>
        <p:spPr>
          <a:xfrm flipH="1" flipV="1">
            <a:off x="6659865" y="4899069"/>
            <a:ext cx="879056" cy="888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34DBFB3B-D756-482B-963A-CADE8BCE26BB}"/>
              </a:ext>
            </a:extLst>
          </p:cNvPr>
          <p:cNvSpPr/>
          <p:nvPr/>
        </p:nvSpPr>
        <p:spPr>
          <a:xfrm rot="18136544">
            <a:off x="5984393" y="4331999"/>
            <a:ext cx="725841" cy="739339"/>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Tree>
    <p:extLst>
      <p:ext uri="{BB962C8B-B14F-4D97-AF65-F5344CB8AC3E}">
        <p14:creationId xmlns:p14="http://schemas.microsoft.com/office/powerpoint/2010/main" val="696913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EB3-4BEE-4659-BC3C-1313F2A641DF}"/>
              </a:ext>
            </a:extLst>
          </p:cNvPr>
          <p:cNvSpPr>
            <a:spLocks noGrp="1"/>
          </p:cNvSpPr>
          <p:nvPr>
            <p:ph type="title"/>
          </p:nvPr>
        </p:nvSpPr>
        <p:spPr>
          <a:xfrm>
            <a:off x="904890" y="582437"/>
            <a:ext cx="10382221" cy="957395"/>
          </a:xfrm>
        </p:spPr>
        <p:txBody>
          <a:bodyPr>
            <a:normAutofit fontScale="90000"/>
          </a:bodyPr>
          <a:lstStyle/>
          <a:p>
            <a:r>
              <a:rPr lang="en-US"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Interpretation of function and purpose </a:t>
            </a:r>
            <a:endParaRPr lang="en-US" u="sng" dirty="0"/>
          </a:p>
        </p:txBody>
      </p:sp>
      <p:pic>
        <p:nvPicPr>
          <p:cNvPr id="8" name="Picture 7">
            <a:extLst>
              <a:ext uri="{FF2B5EF4-FFF2-40B4-BE49-F238E27FC236}">
                <a16:creationId xmlns:a16="http://schemas.microsoft.com/office/drawing/2014/main" id="{9A5CE34B-6BCA-4F6B-A273-A5975BC63B70}"/>
              </a:ext>
            </a:extLst>
          </p:cNvPr>
          <p:cNvPicPr>
            <a:picLocks noChangeAspect="1"/>
          </p:cNvPicPr>
          <p:nvPr/>
        </p:nvPicPr>
        <p:blipFill>
          <a:blip r:embed="rId2"/>
          <a:stretch>
            <a:fillRect/>
          </a:stretch>
        </p:blipFill>
        <p:spPr>
          <a:xfrm>
            <a:off x="3672605" y="2697437"/>
            <a:ext cx="4846790" cy="3220422"/>
          </a:xfrm>
          <a:prstGeom prst="rect">
            <a:avLst/>
          </a:prstGeom>
        </p:spPr>
      </p:pic>
      <p:sp>
        <p:nvSpPr>
          <p:cNvPr id="14" name="TextBox 13">
            <a:extLst>
              <a:ext uri="{FF2B5EF4-FFF2-40B4-BE49-F238E27FC236}">
                <a16:creationId xmlns:a16="http://schemas.microsoft.com/office/drawing/2014/main" id="{3E4AC5EF-7D23-460E-873E-7C4750BD34E0}"/>
              </a:ext>
            </a:extLst>
          </p:cNvPr>
          <p:cNvSpPr txBox="1"/>
          <p:nvPr/>
        </p:nvSpPr>
        <p:spPr>
          <a:xfrm>
            <a:off x="3672604" y="6060119"/>
            <a:ext cx="4846790" cy="21544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800" i="1" dirty="0">
                <a:latin typeface="Calibri" panose="020F0502020204030204" pitchFamily="34" charset="0"/>
                <a:cs typeface="Calibri" panose="020F0502020204030204" pitchFamily="34" charset="0"/>
              </a:rPr>
              <a:t>Counting Change</a:t>
            </a:r>
            <a:r>
              <a:rPr lang="en-US" sz="800" dirty="0">
                <a:latin typeface="Calibri" panose="020F0502020204030204" pitchFamily="34" charset="0"/>
                <a:cs typeface="Calibri" panose="020F0502020204030204" pitchFamily="34" charset="0"/>
              </a:rPr>
              <a:t>, Paul Calhoun</a:t>
            </a:r>
          </a:p>
        </p:txBody>
      </p:sp>
      <p:sp>
        <p:nvSpPr>
          <p:cNvPr id="18" name="TextBox 17">
            <a:extLst>
              <a:ext uri="{FF2B5EF4-FFF2-40B4-BE49-F238E27FC236}">
                <a16:creationId xmlns:a16="http://schemas.microsoft.com/office/drawing/2014/main" id="{64F7E3AB-11F6-49AA-A21F-1CAE8BAE014C}"/>
              </a:ext>
            </a:extLst>
          </p:cNvPr>
          <p:cNvSpPr txBox="1"/>
          <p:nvPr/>
        </p:nvSpPr>
        <p:spPr>
          <a:xfrm>
            <a:off x="341205" y="1974729"/>
            <a:ext cx="2902590" cy="469359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300" b="1" u="sng" dirty="0">
                <a:latin typeface="Calibri" panose="020F0502020204030204" pitchFamily="34" charset="0"/>
                <a:cs typeface="Calibri" panose="020F0502020204030204" pitchFamily="34" charset="0"/>
              </a:rPr>
              <a:t>Light</a:t>
            </a:r>
            <a:r>
              <a:rPr lang="en-US" sz="1300" dirty="0">
                <a:latin typeface="Calibri" panose="020F0502020204030204" pitchFamily="34" charset="0"/>
                <a:cs typeface="Calibri" panose="020F0502020204030204" pitchFamily="34" charset="0"/>
              </a:rPr>
              <a:t> is such an important tool in a photographers tool box and Paul Calhoun uses </a:t>
            </a:r>
            <a:r>
              <a:rPr lang="en-US" sz="1300" b="1" u="sng" dirty="0">
                <a:latin typeface="Calibri" panose="020F0502020204030204" pitchFamily="34" charset="0"/>
                <a:cs typeface="Calibri" panose="020F0502020204030204" pitchFamily="34" charset="0"/>
              </a:rPr>
              <a:t>light to guide</a:t>
            </a:r>
            <a:r>
              <a:rPr lang="en-US" sz="1300" dirty="0">
                <a:latin typeface="Calibri" panose="020F0502020204030204" pitchFamily="34" charset="0"/>
                <a:cs typeface="Calibri" panose="020F0502020204030204" pitchFamily="34" charset="0"/>
              </a:rPr>
              <a:t> the viewers eyes right to the subject of the piece: the change being counted. The change counter is wearing dark clothes and hood that hides their face as though they are trying to hide their face from the world. This </a:t>
            </a:r>
            <a:r>
              <a:rPr lang="en-US" sz="1300" b="1" u="sng" dirty="0">
                <a:latin typeface="Calibri" panose="020F0502020204030204" pitchFamily="34" charset="0"/>
                <a:cs typeface="Calibri" panose="020F0502020204030204" pitchFamily="34" charset="0"/>
              </a:rPr>
              <a:t>lack of identity</a:t>
            </a:r>
            <a:r>
              <a:rPr lang="en-US" sz="1300" dirty="0">
                <a:latin typeface="Calibri" panose="020F0502020204030204" pitchFamily="34" charset="0"/>
                <a:cs typeface="Calibri" panose="020F0502020204030204" pitchFamily="34" charset="0"/>
              </a:rPr>
              <a:t> is a common theme amongst Paul Calhoun’s works and shows the </a:t>
            </a:r>
            <a:r>
              <a:rPr lang="en-US" sz="1300" b="1" u="sng" dirty="0">
                <a:latin typeface="Calibri" panose="020F0502020204030204" pitchFamily="34" charset="0"/>
                <a:cs typeface="Calibri" panose="020F0502020204030204" pitchFamily="34" charset="0"/>
              </a:rPr>
              <a:t>lack of representation</a:t>
            </a:r>
            <a:r>
              <a:rPr lang="en-US" sz="1300" dirty="0">
                <a:latin typeface="Calibri" panose="020F0502020204030204" pitchFamily="34" charset="0"/>
                <a:cs typeface="Calibri" panose="020F0502020204030204" pitchFamily="34" charset="0"/>
              </a:rPr>
              <a:t> of different social groups such as the homeless. Now by having two figures present in this photo Calhoun begins to tell a bit of a different narrative one in which there is some form of relationship. This hooded figure could be a spouse, a parent, a companion, a beggar, or just person but their seems to be some sort of </a:t>
            </a:r>
            <a:r>
              <a:rPr lang="en-US" sz="1300" b="1" u="sng" dirty="0">
                <a:latin typeface="Calibri" panose="020F0502020204030204" pitchFamily="34" charset="0"/>
                <a:cs typeface="Calibri" panose="020F0502020204030204" pitchFamily="34" charset="0"/>
              </a:rPr>
              <a:t>relationship</a:t>
            </a:r>
            <a:r>
              <a:rPr lang="en-US" sz="1300" dirty="0">
                <a:latin typeface="Calibri" panose="020F0502020204030204" pitchFamily="34" charset="0"/>
                <a:cs typeface="Calibri" panose="020F0502020204030204" pitchFamily="34" charset="0"/>
              </a:rPr>
              <a:t> between the two persons. The person on the left also appears to have a cane which implies a disability. </a:t>
            </a:r>
          </a:p>
        </p:txBody>
      </p:sp>
      <p:sp>
        <p:nvSpPr>
          <p:cNvPr id="12" name="Oval 11">
            <a:extLst>
              <a:ext uri="{FF2B5EF4-FFF2-40B4-BE49-F238E27FC236}">
                <a16:creationId xmlns:a16="http://schemas.microsoft.com/office/drawing/2014/main" id="{CDD3A6AE-C5A6-4B31-9C56-83DBE6C8CE39}"/>
              </a:ext>
            </a:extLst>
          </p:cNvPr>
          <p:cNvSpPr/>
          <p:nvPr/>
        </p:nvSpPr>
        <p:spPr>
          <a:xfrm rot="18136544">
            <a:off x="3910465" y="4531648"/>
            <a:ext cx="1122664" cy="1514469"/>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2F8BD667-9049-4048-9F95-98551D2B30ED}"/>
              </a:ext>
            </a:extLst>
          </p:cNvPr>
          <p:cNvCxnSpPr>
            <a:cxnSpLocks/>
            <a:endCxn id="12" idx="7"/>
          </p:cNvCxnSpPr>
          <p:nvPr/>
        </p:nvCxnSpPr>
        <p:spPr>
          <a:xfrm>
            <a:off x="3179428" y="2936147"/>
            <a:ext cx="1051610" cy="1731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0CDEDCB-44D7-4959-9C71-C6CC6EC9EF00}"/>
              </a:ext>
            </a:extLst>
          </p:cNvPr>
          <p:cNvSpPr/>
          <p:nvPr/>
        </p:nvSpPr>
        <p:spPr>
          <a:xfrm rot="18136544">
            <a:off x="6587543" y="2903496"/>
            <a:ext cx="1122664" cy="1211939"/>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9E26F3CE-5A5D-4DCB-9943-7E202D9EF1EB}"/>
              </a:ext>
            </a:extLst>
          </p:cNvPr>
          <p:cNvCxnSpPr>
            <a:cxnSpLocks/>
            <a:stCxn id="18" idx="3"/>
            <a:endCxn id="16" idx="1"/>
          </p:cNvCxnSpPr>
          <p:nvPr/>
        </p:nvCxnSpPr>
        <p:spPr>
          <a:xfrm flipV="1">
            <a:off x="3243795" y="3616250"/>
            <a:ext cx="3330847" cy="705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06D633D-FF36-4B84-923B-6C4CF065B655}"/>
              </a:ext>
            </a:extLst>
          </p:cNvPr>
          <p:cNvSpPr txBox="1"/>
          <p:nvPr/>
        </p:nvSpPr>
        <p:spPr>
          <a:xfrm>
            <a:off x="8948204" y="1960851"/>
            <a:ext cx="2902590" cy="469359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300" dirty="0">
                <a:latin typeface="Calibri" panose="020F0502020204030204" pitchFamily="34" charset="0"/>
                <a:cs typeface="Calibri" panose="020F0502020204030204" pitchFamily="34" charset="0"/>
              </a:rPr>
              <a:t>It is always interesting when a photographer who primarily shoots in </a:t>
            </a:r>
            <a:r>
              <a:rPr lang="en-US" sz="1300" b="1" u="sng" dirty="0">
                <a:latin typeface="Calibri" panose="020F0502020204030204" pitchFamily="34" charset="0"/>
                <a:cs typeface="Calibri" panose="020F0502020204030204" pitchFamily="34" charset="0"/>
              </a:rPr>
              <a:t>color</a:t>
            </a:r>
            <a:r>
              <a:rPr lang="en-US" sz="1300" dirty="0">
                <a:latin typeface="Calibri" panose="020F0502020204030204" pitchFamily="34" charset="0"/>
                <a:cs typeface="Calibri" panose="020F0502020204030204" pitchFamily="34" charset="0"/>
              </a:rPr>
              <a:t> decides to switch over to </a:t>
            </a:r>
            <a:r>
              <a:rPr lang="en-US" sz="1300" b="1" u="sng" dirty="0">
                <a:latin typeface="Calibri" panose="020F0502020204030204" pitchFamily="34" charset="0"/>
                <a:cs typeface="Calibri" panose="020F0502020204030204" pitchFamily="34" charset="0"/>
              </a:rPr>
              <a:t>black and white</a:t>
            </a:r>
            <a:r>
              <a:rPr lang="en-US" sz="1300" dirty="0">
                <a:latin typeface="Calibri" panose="020F0502020204030204" pitchFamily="34" charset="0"/>
                <a:cs typeface="Calibri" panose="020F0502020204030204" pitchFamily="34" charset="0"/>
              </a:rPr>
              <a:t>, it makes you wonder why the change was made. The </a:t>
            </a:r>
            <a:r>
              <a:rPr lang="en-US" sz="1300" b="1" u="sng" dirty="0">
                <a:latin typeface="Calibri" panose="020F0502020204030204" pitchFamily="34" charset="0"/>
                <a:cs typeface="Calibri" panose="020F0502020204030204" pitchFamily="34" charset="0"/>
              </a:rPr>
              <a:t>contrast</a:t>
            </a:r>
            <a:r>
              <a:rPr lang="en-US" sz="1300" dirty="0">
                <a:latin typeface="Calibri" panose="020F0502020204030204" pitchFamily="34" charset="0"/>
                <a:cs typeface="Calibri" panose="020F0502020204030204" pitchFamily="34" charset="0"/>
              </a:rPr>
              <a:t> of the light and dark is a representation of the </a:t>
            </a:r>
            <a:r>
              <a:rPr lang="en-US" sz="1300" b="1" u="sng" dirty="0">
                <a:latin typeface="Calibri" panose="020F0502020204030204" pitchFamily="34" charset="0"/>
                <a:cs typeface="Calibri" panose="020F0502020204030204" pitchFamily="34" charset="0"/>
              </a:rPr>
              <a:t>juxtaposition</a:t>
            </a:r>
            <a:r>
              <a:rPr lang="en-US" sz="1300" dirty="0">
                <a:latin typeface="Calibri" panose="020F0502020204030204" pitchFamily="34" charset="0"/>
                <a:cs typeface="Calibri" panose="020F0502020204030204" pitchFamily="34" charset="0"/>
              </a:rPr>
              <a:t> between the rich and the poor. Calhoun being from Milwaukee, Wisconsin is familiar with the poorer areas being heavily contrasted with the rich especially in downtown Milwaukee. One block is a project and the next is filled with fancy </a:t>
            </a:r>
            <a:r>
              <a:rPr lang="en-US" sz="1300" dirty="0" err="1">
                <a:latin typeface="Calibri" panose="020F0502020204030204" pitchFamily="34" charset="0"/>
                <a:cs typeface="Calibri" panose="020F0502020204030204" pitchFamily="34" charset="0"/>
              </a:rPr>
              <a:t>restraunts</a:t>
            </a:r>
            <a:r>
              <a:rPr lang="en-US" sz="1300" dirty="0">
                <a:latin typeface="Calibri" panose="020F0502020204030204" pitchFamily="34" charset="0"/>
                <a:cs typeface="Calibri" panose="020F0502020204030204" pitchFamily="34" charset="0"/>
              </a:rPr>
              <a:t>. Here it can be seen that the person is simply sitting on a ply of bricks and rubble which shows the disparity of the situation. The person seems to have built this chair implying that this isn’t the only time that they sit here to count their change. Counting change is frequently seen as something people do if they’re worried about their money or not lenient when it comes to spending. </a:t>
            </a:r>
          </a:p>
        </p:txBody>
      </p:sp>
      <p:sp>
        <p:nvSpPr>
          <p:cNvPr id="26" name="Oval 25">
            <a:extLst>
              <a:ext uri="{FF2B5EF4-FFF2-40B4-BE49-F238E27FC236}">
                <a16:creationId xmlns:a16="http://schemas.microsoft.com/office/drawing/2014/main" id="{B8FD3675-33C2-4C46-982D-956CB9A55DA5}"/>
              </a:ext>
            </a:extLst>
          </p:cNvPr>
          <p:cNvSpPr/>
          <p:nvPr/>
        </p:nvSpPr>
        <p:spPr>
          <a:xfrm rot="18136544">
            <a:off x="7147196" y="4849550"/>
            <a:ext cx="1122664" cy="937031"/>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27" name="Straight Arrow Connector 26">
            <a:extLst>
              <a:ext uri="{FF2B5EF4-FFF2-40B4-BE49-F238E27FC236}">
                <a16:creationId xmlns:a16="http://schemas.microsoft.com/office/drawing/2014/main" id="{37E2CBF8-3FD1-451C-8DB4-E92668ED8FEC}"/>
              </a:ext>
            </a:extLst>
          </p:cNvPr>
          <p:cNvCxnSpPr>
            <a:cxnSpLocks/>
            <a:endCxn id="26" idx="5"/>
          </p:cNvCxnSpPr>
          <p:nvPr/>
        </p:nvCxnSpPr>
        <p:spPr>
          <a:xfrm flipH="1">
            <a:off x="8200584" y="4983061"/>
            <a:ext cx="747621" cy="176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4666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docProps/app.xml><?xml version="1.0" encoding="utf-8"?>
<Properties xmlns="http://schemas.openxmlformats.org/officeDocument/2006/extended-properties" xmlns:vt="http://schemas.openxmlformats.org/officeDocument/2006/docPropsVTypes">
  <Template>Banded</Template>
  <TotalTime>12891</TotalTime>
  <Words>6017</Words>
  <Application>Microsoft Office PowerPoint</Application>
  <PresentationFormat>Widescreen</PresentationFormat>
  <Paragraphs>214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Corbel</vt:lpstr>
      <vt:lpstr>Times New Roman</vt:lpstr>
      <vt:lpstr>Wingdings</vt:lpstr>
      <vt:lpstr>Banded</vt:lpstr>
      <vt:lpstr>Comparative Study</vt:lpstr>
      <vt:lpstr>Cultural context of Fan Ho</vt:lpstr>
      <vt:lpstr>Analysis of Ho’s Formal Qualities</vt:lpstr>
      <vt:lpstr>Interpretation of function and purpose </vt:lpstr>
      <vt:lpstr>Interpretation of function and purpose </vt:lpstr>
      <vt:lpstr>Cultural context of Paul Calhoun</vt:lpstr>
      <vt:lpstr>Analysis of Calhoun’s Formal Qualities</vt:lpstr>
      <vt:lpstr>Interpretation of function and purpose </vt:lpstr>
      <vt:lpstr>Interpretation of function and purpose </vt:lpstr>
      <vt:lpstr>Comparison of artist’s backgrounds</vt:lpstr>
      <vt:lpstr>Comparison of artist’s formal qualities</vt:lpstr>
      <vt:lpstr>Comparison of line usage</vt:lpstr>
      <vt:lpstr>Comparison of function and purpose</vt:lpstr>
      <vt:lpstr>Comparison of cultural contexts: unemployed and Hong Kong Venice </vt:lpstr>
      <vt:lpstr>Comparison of Formal Qualities: Counting change and Approaching shadow</vt:lpstr>
      <vt:lpstr>Personal Artwork and Fan ho: Function, Purpose, and meaning</vt:lpstr>
      <vt:lpstr>Personal Artwork and Fan ho: Formal Qualities and technique</vt:lpstr>
      <vt:lpstr>Personal Artwork and Paul Calhoun: comparing artistic styles</vt:lpstr>
      <vt:lpstr>Personal Artwork and Paul Calhoun: comparing Formal qualities and technique</vt:lpstr>
      <vt:lpstr>Connections Between the artists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Study</dc:title>
  <dc:creator>Henry Locke</dc:creator>
  <cp:lastModifiedBy>LOCKE, HENRY</cp:lastModifiedBy>
  <cp:revision>106</cp:revision>
  <dcterms:created xsi:type="dcterms:W3CDTF">2019-01-16T18:53:57Z</dcterms:created>
  <dcterms:modified xsi:type="dcterms:W3CDTF">2019-02-15T14:41:33Z</dcterms:modified>
</cp:coreProperties>
</file>